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62" r:id="rId5"/>
    <p:sldId id="266" r:id="rId6"/>
    <p:sldId id="259" r:id="rId7"/>
    <p:sldId id="267" r:id="rId8"/>
    <p:sldId id="269" r:id="rId9"/>
    <p:sldId id="277" r:id="rId10"/>
    <p:sldId id="270" r:id="rId11"/>
    <p:sldId id="271" r:id="rId12"/>
    <p:sldId id="279" r:id="rId13"/>
    <p:sldId id="273" r:id="rId14"/>
    <p:sldId id="280" r:id="rId15"/>
    <p:sldId id="274" r:id="rId16"/>
    <p:sldId id="282" r:id="rId17"/>
    <p:sldId id="276" r:id="rId1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03"/>
    <p:restoredTop sz="91113"/>
  </p:normalViewPr>
  <p:slideViewPr>
    <p:cSldViewPr snapToGrid="0">
      <p:cViewPr varScale="1">
        <p:scale>
          <a:sx n="116" d="100"/>
          <a:sy n="116" d="100"/>
        </p:scale>
        <p:origin x="112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u="none" strike="noStrike" dirty="0">
                <a:solidFill>
                  <a:srgbClr val="000000"/>
                </a:solidFill>
                <a:effectLst/>
                <a:latin typeface="-webkit-standard"/>
              </a:rPr>
              <a:t>What are T cells in a nutshell:</a:t>
            </a:r>
          </a:p>
          <a:p>
            <a:r>
              <a:rPr lang="en-GB" b="0" i="0" u="none" strike="noStrike" dirty="0">
                <a:solidFill>
                  <a:srgbClr val="000000"/>
                </a:solidFill>
                <a:effectLst/>
                <a:latin typeface="-webkit-standard"/>
              </a:rPr>
              <a:t>T cells are a type of white blood cell that play a central role in the immune system. They are primarily found in the blood, lymph nodes, spleen, and thymus. T cells originate from stem cells in the bone marrow and mature in the thymus. Their functions include identifying and killing infected or cancerous cells, coordinating the immune response, and remembering past infections to provide long-term immunity.</a:t>
            </a:r>
          </a:p>
          <a:p>
            <a:endParaRPr lang="en-GB" b="0" i="0" u="none" strike="noStrike" dirty="0">
              <a:solidFill>
                <a:srgbClr val="000000"/>
              </a:solidFill>
              <a:effectLst/>
              <a:latin typeface="-webkit-standard"/>
            </a:endParaRPr>
          </a:p>
          <a:p>
            <a:r>
              <a:rPr lang="en-GB" b="0" i="0" u="none" strike="noStrike" dirty="0">
                <a:solidFill>
                  <a:srgbClr val="000000"/>
                </a:solidFill>
                <a:effectLst/>
                <a:latin typeface="-webkit-standard"/>
              </a:rPr>
              <a:t>The thymus is a small organ located in the upper chest, just behind the sternum. It is a vital part of the immune system, where T cells mature and become functional. The thymus is most active during childhood and gradually shrinks with age. It plays a critical role in developing a strong and effective immune system by educating T cells to recognize and respond to pathogens while avoiding attacks on the body's own tissues.</a:t>
            </a:r>
            <a:endParaRPr lang="en-DE" dirty="0"/>
          </a:p>
        </p:txBody>
      </p:sp>
    </p:spTree>
    <p:extLst>
      <p:ext uri="{BB962C8B-B14F-4D97-AF65-F5344CB8AC3E}">
        <p14:creationId xmlns:p14="http://schemas.microsoft.com/office/powerpoint/2010/main" val="22138800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Tree>
    <p:extLst>
      <p:ext uri="{BB962C8B-B14F-4D97-AF65-F5344CB8AC3E}">
        <p14:creationId xmlns:p14="http://schemas.microsoft.com/office/powerpoint/2010/main" val="32311360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u="none" strike="noStrike" dirty="0">
                <a:solidFill>
                  <a:srgbClr val="3F4350"/>
                </a:solidFill>
                <a:effectLst/>
                <a:latin typeface="Open Sans" panose="020F0502020204030204" pitchFamily="34" charset="0"/>
              </a:rPr>
              <a:t>Overall Objective </a:t>
            </a:r>
          </a:p>
          <a:p>
            <a:endParaRPr lang="en-GB" b="0" i="0" u="none" strike="noStrike" dirty="0">
              <a:solidFill>
                <a:srgbClr val="3F4350"/>
              </a:solidFill>
              <a:effectLst/>
              <a:latin typeface="Open Sans" panose="020F0502020204030204" pitchFamily="34" charset="0"/>
            </a:endParaRPr>
          </a:p>
          <a:p>
            <a:r>
              <a:rPr lang="en-GB" b="0" i="0" u="none" strike="noStrike" dirty="0">
                <a:solidFill>
                  <a:srgbClr val="3F4350"/>
                </a:solidFill>
                <a:effectLst/>
                <a:latin typeface="Open Sans" panose="020F0502020204030204" pitchFamily="34" charset="0"/>
              </a:rPr>
              <a:t>The overall objective of this model is to process sequential data (sequence of amino acids in the random part of a receptor) and predict the next letter (amino acid) in the sequence. This type of model is commonly used in natural language processing tasks such as language </a:t>
            </a:r>
            <a:r>
              <a:rPr lang="en-GB" b="0" i="0" u="none" strike="noStrike" dirty="0" err="1">
                <a:solidFill>
                  <a:srgbClr val="3F4350"/>
                </a:solidFill>
                <a:effectLst/>
                <a:latin typeface="Open Sans" panose="020F0502020204030204" pitchFamily="34" charset="0"/>
              </a:rPr>
              <a:t>modeling</a:t>
            </a:r>
            <a:r>
              <a:rPr lang="en-GB" b="0" i="0" u="none" strike="noStrike" dirty="0">
                <a:solidFill>
                  <a:srgbClr val="3F4350"/>
                </a:solidFill>
                <a:effectLst/>
                <a:latin typeface="Open Sans" panose="020F0502020204030204" pitchFamily="34" charset="0"/>
              </a:rPr>
              <a:t>, text generation, and machine translation. The multiple LSTM layers allow the model to capture complex dependencies and patterns in the input sequences, while the Dense layers help in refining and processing the features extracted by the LSTM layers.</a:t>
            </a:r>
          </a:p>
          <a:p>
            <a:r>
              <a:rPr lang="en-GB" b="0" i="0" u="none" strike="noStrike" dirty="0">
                <a:solidFill>
                  <a:srgbClr val="3F4350"/>
                </a:solidFill>
                <a:effectLst/>
                <a:latin typeface="Open Sans" panose="020B0606030504020204" pitchFamily="34" charset="0"/>
              </a:rPr>
              <a:t>In the context of LSTM (Long Short-Term Memory) networks, "long-term dependencies" refer to the ability of the model to remember and utilize information from far back in the input sequence. Unlike traditional RNNs (Recurrent Neural Networks), which struggle with maintaining relevant information over long sequences due to issues like vanishing and exploding gradients, LSTMs use gates (input, forget, and output gates) to control the flow of information and maintain long-term memory. This allows LSTMs to capture and learn patterns that span over longer time intervals effectively.</a:t>
            </a:r>
            <a:endParaRPr lang="en-GB" b="0" i="0" u="none" strike="noStrike" dirty="0">
              <a:solidFill>
                <a:srgbClr val="3F4350"/>
              </a:solidFill>
              <a:effectLst/>
              <a:latin typeface="Open Sans" panose="020F0502020204030204" pitchFamily="34" charset="0"/>
            </a:endParaRPr>
          </a:p>
          <a:p>
            <a:endParaRPr lang="en-DE" dirty="0"/>
          </a:p>
        </p:txBody>
      </p:sp>
    </p:spTree>
    <p:extLst>
      <p:ext uri="{BB962C8B-B14F-4D97-AF65-F5344CB8AC3E}">
        <p14:creationId xmlns:p14="http://schemas.microsoft.com/office/powerpoint/2010/main" val="28061705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2400" b="1" i="0" u="none" strike="noStrike" dirty="0">
                <a:solidFill>
                  <a:srgbClr val="000000"/>
                </a:solidFill>
                <a:effectLst/>
                <a:latin typeface="Arial" panose="020B0604020202020204" pitchFamily="34" charset="0"/>
                <a:cs typeface="Arial" panose="020B0604020202020204" pitchFamily="34" charset="0"/>
              </a:rPr>
              <a:t>Analysis</a:t>
            </a:r>
          </a:p>
          <a:p>
            <a:pPr algn="l"/>
            <a:r>
              <a:rPr lang="en-GB" sz="2400" b="1" i="0" u="none" strike="noStrike" dirty="0">
                <a:solidFill>
                  <a:srgbClr val="000000"/>
                </a:solidFill>
                <a:effectLst/>
                <a:latin typeface="Arial" panose="020B0604020202020204" pitchFamily="34" charset="0"/>
                <a:cs typeface="Arial" panose="020B0604020202020204" pitchFamily="34" charset="0"/>
              </a:rPr>
              <a:t>Overfitting</a:t>
            </a:r>
            <a:r>
              <a:rPr lang="en-GB" sz="2400" b="0" i="0" u="none" strike="noStrike" dirty="0">
                <a:solidFill>
                  <a:srgbClr val="000000"/>
                </a:solidFill>
                <a:effectLst/>
                <a:latin typeface="Arial" panose="020B0604020202020204" pitchFamily="34" charset="0"/>
                <a:cs typeface="Arial" panose="020B0604020202020204" pitchFamily="34" charset="0"/>
              </a:rPr>
              <a:t>: The increasing training accuracy and decreasing training loss, combined with the decreasing validation accuracy and increasing validation loss, clearly indicate that the model is overfitting. The model is learning the training data very well but is failing to generalize to the validation data.</a:t>
            </a:r>
          </a:p>
          <a:p>
            <a:endParaRPr lang="en-DE" dirty="0"/>
          </a:p>
        </p:txBody>
      </p:sp>
    </p:spTree>
    <p:extLst>
      <p:ext uri="{BB962C8B-B14F-4D97-AF65-F5344CB8AC3E}">
        <p14:creationId xmlns:p14="http://schemas.microsoft.com/office/powerpoint/2010/main" val="13452952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2200" b="1" dirty="0">
                <a:latin typeface="Arial" panose="020B0604020202020204" pitchFamily="34" charset="0"/>
                <a:cs typeface="Arial" panose="020B0604020202020204" pitchFamily="34" charset="0"/>
              </a:rPr>
              <a:t>IMGT</a:t>
            </a:r>
            <a:r>
              <a:rPr lang="de-DE" sz="2200" dirty="0">
                <a:latin typeface="Arial" panose="020B0604020202020204" pitchFamily="34" charset="0"/>
                <a:cs typeface="Arial" panose="020B0604020202020204" pitchFamily="34" charset="0"/>
              </a:rPr>
              <a:t> (</a:t>
            </a:r>
            <a:r>
              <a:rPr lang="en-GB" sz="2200" i="0" u="none" strike="noStrike" dirty="0">
                <a:solidFill>
                  <a:srgbClr val="000000"/>
                </a:solidFill>
                <a:effectLst/>
                <a:latin typeface="Arial" panose="020B0604020202020204" pitchFamily="34" charset="0"/>
                <a:cs typeface="Arial" panose="020B0604020202020204" pitchFamily="34" charset="0"/>
              </a:rPr>
              <a:t>International </a:t>
            </a:r>
            <a:r>
              <a:rPr lang="en-GB" sz="2200" i="0" u="none" strike="noStrike" dirty="0" err="1">
                <a:solidFill>
                  <a:srgbClr val="000000"/>
                </a:solidFill>
                <a:effectLst/>
                <a:latin typeface="Arial" panose="020B0604020202020204" pitchFamily="34" charset="0"/>
                <a:cs typeface="Arial" panose="020B0604020202020204" pitchFamily="34" charset="0"/>
              </a:rPr>
              <a:t>ImMunoGeneTics</a:t>
            </a:r>
            <a:r>
              <a:rPr lang="en-GB" sz="2200" b="1" i="0" u="none" strike="noStrike" dirty="0">
                <a:solidFill>
                  <a:srgbClr val="000000"/>
                </a:solidFill>
                <a:effectLst/>
                <a:latin typeface="Arial" panose="020B0604020202020204" pitchFamily="34" charset="0"/>
                <a:cs typeface="Arial" panose="020B0604020202020204" pitchFamily="34" charset="0"/>
              </a:rPr>
              <a:t> </a:t>
            </a:r>
            <a:r>
              <a:rPr lang="en-GB" sz="2200" i="0" u="none" strike="noStrike" dirty="0">
                <a:solidFill>
                  <a:srgbClr val="000000"/>
                </a:solidFill>
                <a:effectLst/>
                <a:latin typeface="Arial" panose="020B0604020202020204" pitchFamily="34" charset="0"/>
                <a:cs typeface="Arial" panose="020B0604020202020204" pitchFamily="34" charset="0"/>
              </a:rPr>
              <a:t>Information System</a:t>
            </a:r>
            <a:r>
              <a:rPr lang="de-DE" sz="2200" b="1" i="0" u="none" strike="noStrike" dirty="0">
                <a:solidFill>
                  <a:srgbClr val="000000"/>
                </a:solidFill>
                <a:effectLst/>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database</a:t>
            </a:r>
            <a:endParaRPr lang="en-DE" dirty="0"/>
          </a:p>
        </p:txBody>
      </p:sp>
    </p:spTree>
    <p:extLst>
      <p:ext uri="{BB962C8B-B14F-4D97-AF65-F5344CB8AC3E}">
        <p14:creationId xmlns:p14="http://schemas.microsoft.com/office/powerpoint/2010/main" val="2097283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u="none" strike="noStrike" dirty="0">
                <a:solidFill>
                  <a:srgbClr val="000000"/>
                </a:solidFill>
                <a:effectLst/>
                <a:latin typeface="-webkit-standard"/>
              </a:rPr>
              <a:t>This image depicts a T cell receptor (TCR) on the surface of a T cell. The receptor interacts with a peptide antigen presented by another cell. The diagram highlights that the sequences of the TCR are randomly generated, allowing T cells to recognize a diverse array of antigens. </a:t>
            </a:r>
          </a:p>
          <a:p>
            <a:endParaRPr lang="en-GB" b="0" i="0" u="none" strike="noStrike" dirty="0">
              <a:solidFill>
                <a:srgbClr val="000000"/>
              </a:solidFill>
              <a:effectLst/>
              <a:latin typeface="-webkit-standard"/>
            </a:endParaRPr>
          </a:p>
          <a:p>
            <a:r>
              <a:rPr lang="en-GB" b="0" i="0" u="none" strike="noStrike" dirty="0">
                <a:solidFill>
                  <a:srgbClr val="000000"/>
                </a:solidFill>
                <a:effectLst/>
                <a:latin typeface="-webkit-standard"/>
              </a:rPr>
              <a:t>The caption "Just cells, doing their business" humorously underscores the routine yet crucial role of T cells in the immune system.</a:t>
            </a:r>
            <a:endParaRPr lang="en-DE" dirty="0"/>
          </a:p>
        </p:txBody>
      </p:sp>
    </p:spTree>
    <p:extLst>
      <p:ext uri="{BB962C8B-B14F-4D97-AF65-F5344CB8AC3E}">
        <p14:creationId xmlns:p14="http://schemas.microsoft.com/office/powerpoint/2010/main" val="19885021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As background information and maybe a kind of guideline for starting the project served the article by </a:t>
            </a:r>
            <a:r>
              <a:rPr lang="en-DE" b="1" i="1" dirty="0"/>
              <a:t>Sidhom et al</a:t>
            </a:r>
            <a:r>
              <a:rPr lang="en-DE" dirty="0"/>
              <a:t>.</a:t>
            </a:r>
          </a:p>
        </p:txBody>
      </p:sp>
    </p:spTree>
    <p:extLst>
      <p:ext uri="{BB962C8B-B14F-4D97-AF65-F5344CB8AC3E}">
        <p14:creationId xmlns:p14="http://schemas.microsoft.com/office/powerpoint/2010/main" val="3049170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err="1"/>
              <a:t>as</a:t>
            </a:r>
            <a:r>
              <a:rPr lang="de-DE" dirty="0"/>
              <a:t> </a:t>
            </a:r>
            <a:r>
              <a:rPr lang="de-DE" dirty="0" err="1"/>
              <a:t>well</a:t>
            </a:r>
            <a:r>
              <a:rPr lang="de-DE" dirty="0"/>
              <a:t> </a:t>
            </a:r>
            <a:r>
              <a:rPr lang="de-DE" dirty="0" err="1"/>
              <a:t>as</a:t>
            </a:r>
            <a:r>
              <a:rPr lang="de-DE" dirty="0"/>
              <a:t> </a:t>
            </a:r>
            <a:r>
              <a:rPr lang="en-DE" dirty="0"/>
              <a:t>the paper of </a:t>
            </a:r>
            <a:r>
              <a:rPr lang="en-DE" b="1" i="1" dirty="0"/>
              <a:t>Mai Ha Vu et a</a:t>
            </a:r>
            <a:r>
              <a:rPr lang="en-DE" dirty="0"/>
              <a:t>l. </a:t>
            </a:r>
          </a:p>
          <a:p>
            <a:endParaRPr lang="en-DE" dirty="0"/>
          </a:p>
          <a:p>
            <a:r>
              <a:rPr lang="en-DE" dirty="0"/>
              <a:t>Due to the nature of the data we decided to choose a linguistically inspired approach.</a:t>
            </a:r>
          </a:p>
        </p:txBody>
      </p:sp>
    </p:spTree>
    <p:extLst>
      <p:ext uri="{BB962C8B-B14F-4D97-AF65-F5344CB8AC3E}">
        <p14:creationId xmlns:p14="http://schemas.microsoft.com/office/powerpoint/2010/main" val="26298073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We used datasets of T cell receptoire of patients from a public database   </a:t>
            </a:r>
          </a:p>
          <a:p>
            <a:endParaRPr lang="en-DE" dirty="0"/>
          </a:p>
          <a:p>
            <a:r>
              <a:rPr lang="en-DE" dirty="0"/>
              <a:t>10 (raised) to the power of 10</a:t>
            </a:r>
          </a:p>
          <a:p>
            <a:endParaRPr lang="en-DE" b="1" dirty="0">
              <a:sym typeface="Wingdings" pitchFamily="2" charset="2"/>
            </a:endParaRPr>
          </a:p>
          <a:p>
            <a:r>
              <a:rPr lang="en-DE" b="1" dirty="0">
                <a:sym typeface="Wingdings" pitchFamily="2" charset="2"/>
              </a:rPr>
              <a:t>Our goal: </a:t>
            </a:r>
          </a:p>
          <a:p>
            <a:pPr marL="342900" indent="-342900">
              <a:buFont typeface="Wingdings" pitchFamily="2" charset="2"/>
              <a:buChar char="à"/>
            </a:pPr>
            <a:r>
              <a:rPr lang="en-DE" dirty="0">
                <a:sym typeface="Wingdings" pitchFamily="2" charset="2"/>
              </a:rPr>
              <a:t>Can we find patterns and predict?</a:t>
            </a:r>
          </a:p>
          <a:p>
            <a:pPr marL="342900" indent="-342900">
              <a:buFont typeface="Wingdings" pitchFamily="2" charset="2"/>
              <a:buChar char="à"/>
            </a:pPr>
            <a:r>
              <a:rPr lang="en-DE" dirty="0">
                <a:sym typeface="Wingdings" pitchFamily="2" charset="2"/>
              </a:rPr>
              <a:t>Prove with overfitting that data is </a:t>
            </a:r>
            <a:r>
              <a:rPr lang="en-DE" b="1" dirty="0">
                <a:sym typeface="Wingdings" pitchFamily="2" charset="2"/>
              </a:rPr>
              <a:t>NOT RANDOM</a:t>
            </a:r>
          </a:p>
          <a:p>
            <a:pPr marL="342900" indent="-342900">
              <a:buFont typeface="Wingdings" pitchFamily="2" charset="2"/>
              <a:buChar char="à"/>
            </a:pPr>
            <a:endParaRPr lang="en-DE" dirty="0"/>
          </a:p>
        </p:txBody>
      </p:sp>
    </p:spTree>
    <p:extLst>
      <p:ext uri="{BB962C8B-B14F-4D97-AF65-F5344CB8AC3E}">
        <p14:creationId xmlns:p14="http://schemas.microsoft.com/office/powerpoint/2010/main" val="298199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2200" b="0" dirty="0" err="1">
                <a:latin typeface="Arial" panose="020B0604020202020204" pitchFamily="34" charset="0"/>
                <a:cs typeface="Arial" panose="020B0604020202020204" pitchFamily="34" charset="0"/>
              </a:rPr>
              <a:t>We</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have</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choosen</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the</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part</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of</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receptor</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with</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random</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sequence</a:t>
            </a:r>
            <a:r>
              <a:rPr lang="de-DE" sz="2200" b="0" dirty="0">
                <a:latin typeface="Arial" panose="020B0604020202020204" pitchFamily="34" charset="0"/>
                <a:cs typeface="Arial" panose="020B0604020202020204" pitchFamily="34" charset="0"/>
              </a:rPr>
              <a:t>. </a:t>
            </a:r>
          </a:p>
          <a:p>
            <a:r>
              <a:rPr lang="de-DE" sz="2200" b="0" dirty="0">
                <a:latin typeface="Arial" panose="020B0604020202020204" pitchFamily="34" charset="0"/>
                <a:cs typeface="Arial" panose="020B0604020202020204" pitchFamily="34" charset="0"/>
              </a:rPr>
              <a:t>Here </a:t>
            </a:r>
            <a:r>
              <a:rPr lang="de-DE" sz="2200" b="0" dirty="0" err="1">
                <a:latin typeface="Arial" panose="020B0604020202020204" pitchFamily="34" charset="0"/>
                <a:cs typeface="Arial" panose="020B0604020202020204" pitchFamily="34" charset="0"/>
              </a:rPr>
              <a:t>is</a:t>
            </a:r>
            <a:r>
              <a:rPr lang="de-DE" sz="2200" b="0" dirty="0">
                <a:latin typeface="Arial" panose="020B0604020202020204" pitchFamily="34" charset="0"/>
                <a:cs typeface="Arial" panose="020B0604020202020204" pitchFamily="34" charset="0"/>
              </a:rPr>
              <a:t> a sample: </a:t>
            </a:r>
            <a:r>
              <a:rPr lang="de-DE" sz="2200" b="0" dirty="0" err="1">
                <a:latin typeface="Arial" panose="020B0604020202020204" pitchFamily="34" charset="0"/>
                <a:cs typeface="Arial" panose="020B0604020202020204" pitchFamily="34" charset="0"/>
              </a:rPr>
              <a:t>To</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start</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as</a:t>
            </a:r>
            <a:r>
              <a:rPr lang="de-DE" sz="2200" b="0" dirty="0">
                <a:latin typeface="Arial" panose="020B0604020202020204" pitchFamily="34" charset="0"/>
                <a:cs typeface="Arial" panose="020B0604020202020204" pitchFamily="34" charset="0"/>
              </a:rPr>
              <a:t> simple </a:t>
            </a:r>
            <a:r>
              <a:rPr lang="de-DE" sz="2200" b="0" dirty="0" err="1">
                <a:latin typeface="Arial" panose="020B0604020202020204" pitchFamily="34" charset="0"/>
                <a:cs typeface="Arial" panose="020B0604020202020204" pitchFamily="34" charset="0"/>
              </a:rPr>
              <a:t>as</a:t>
            </a:r>
            <a:r>
              <a:rPr lang="de-DE" sz="2200" b="0" dirty="0">
                <a:latin typeface="Arial" panose="020B0604020202020204" pitchFamily="34" charset="0"/>
                <a:cs typeface="Arial" panose="020B0604020202020204" pitchFamily="34" charset="0"/>
              </a:rPr>
              <a:t> possible, </a:t>
            </a:r>
            <a:r>
              <a:rPr lang="de-DE" sz="2200" b="0" dirty="0" err="1">
                <a:latin typeface="Arial" panose="020B0604020202020204" pitchFamily="34" charset="0"/>
                <a:cs typeface="Arial" panose="020B0604020202020204" pitchFamily="34" charset="0"/>
              </a:rPr>
              <a:t>we</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have</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been</a:t>
            </a:r>
            <a:r>
              <a:rPr lang="de-DE" sz="2200" b="0" dirty="0">
                <a:latin typeface="Arial" panose="020B0604020202020204" pitchFamily="34" charset="0"/>
                <a:cs typeface="Arial" panose="020B0604020202020204" pitchFamily="34" charset="0"/>
              </a:rPr>
              <a:t> in </a:t>
            </a:r>
            <a:r>
              <a:rPr lang="de-DE" sz="2200" b="0" dirty="0" err="1">
                <a:latin typeface="Arial" panose="020B0604020202020204" pitchFamily="34" charset="0"/>
                <a:cs typeface="Arial" panose="020B0604020202020204" pitchFamily="34" charset="0"/>
              </a:rPr>
              <a:t>particaular</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been</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interested</a:t>
            </a:r>
            <a:r>
              <a:rPr lang="de-DE" sz="2200" b="0" dirty="0">
                <a:latin typeface="Arial" panose="020B0604020202020204" pitchFamily="34" charset="0"/>
                <a:cs typeface="Arial" panose="020B0604020202020204" pitchFamily="34" charset="0"/>
              </a:rPr>
              <a:t> in </a:t>
            </a:r>
            <a:r>
              <a:rPr lang="de-DE" sz="2200" b="0" dirty="0" err="1">
                <a:latin typeface="Arial" panose="020B0604020202020204" pitchFamily="34" charset="0"/>
                <a:cs typeface="Arial" panose="020B0604020202020204" pitchFamily="34" charset="0"/>
              </a:rPr>
              <a:t>sequences</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starting</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with</a:t>
            </a:r>
            <a:r>
              <a:rPr lang="de-DE" sz="2200" b="0" dirty="0">
                <a:latin typeface="Arial" panose="020B0604020202020204" pitchFamily="34" charset="0"/>
                <a:cs typeface="Arial" panose="020B0604020202020204" pitchFamily="34" charset="0"/>
              </a:rPr>
              <a:t> CAS and </a:t>
            </a:r>
            <a:r>
              <a:rPr lang="de-DE" sz="2200" b="0" dirty="0" err="1">
                <a:latin typeface="Arial" panose="020B0604020202020204" pitchFamily="34" charset="0"/>
                <a:cs typeface="Arial" panose="020B0604020202020204" pitchFamily="34" charset="0"/>
              </a:rPr>
              <a:t>ending</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with</a:t>
            </a:r>
            <a:r>
              <a:rPr lang="de-DE" sz="2200" b="0" dirty="0">
                <a:latin typeface="Arial" panose="020B0604020202020204" pitchFamily="34" charset="0"/>
                <a:cs typeface="Arial" panose="020B0604020202020204" pitchFamily="34" charset="0"/>
              </a:rPr>
              <a:t> F</a:t>
            </a:r>
          </a:p>
          <a:p>
            <a:pPr marL="0" marR="0" lvl="0" indent="0" defTabSz="457200" eaLnBrk="1" fontAlgn="auto" latinLnBrk="0" hangingPunct="1">
              <a:lnSpc>
                <a:spcPct val="117999"/>
              </a:lnSpc>
              <a:spcBef>
                <a:spcPts val="0"/>
              </a:spcBef>
              <a:spcAft>
                <a:spcPts val="0"/>
              </a:spcAft>
              <a:buClrTx/>
              <a:buSzTx/>
              <a:buFontTx/>
              <a:buNone/>
              <a:tabLst/>
              <a:defRPr/>
            </a:pPr>
            <a:r>
              <a:rPr lang="en-GB" dirty="0"/>
              <a:t>R</a:t>
            </a:r>
            <a:r>
              <a:rPr lang="en-DE" dirty="0"/>
              <a:t>eal values in the dataset – NA only introduced when we manipulated data for processing </a:t>
            </a:r>
          </a:p>
          <a:p>
            <a:endParaRPr lang="de-DE" sz="2200" b="0" dirty="0">
              <a:latin typeface="Arial" panose="020B0604020202020204" pitchFamily="34" charset="0"/>
              <a:cs typeface="Arial" panose="020B0604020202020204" pitchFamily="34" charset="0"/>
            </a:endParaRPr>
          </a:p>
          <a:p>
            <a:endParaRPr lang="de-DE" sz="2200" b="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487067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a:t>
            </a:r>
            <a:r>
              <a:rPr lang="en-DE" dirty="0"/>
              <a:t>eal values in the dataset – NA only introduced when we manipulated data for processing </a:t>
            </a:r>
          </a:p>
          <a:p>
            <a:r>
              <a:rPr lang="en-DE" dirty="0"/>
              <a:t>e.g. predicting fifth position should give us most likely </a:t>
            </a:r>
            <a:r>
              <a:rPr lang="en-DE" b="1" dirty="0"/>
              <a:t>G</a:t>
            </a:r>
          </a:p>
          <a:p>
            <a:endParaRPr lang="en-DE" b="1" dirty="0"/>
          </a:p>
          <a:p>
            <a:pPr marL="0" marR="0" lvl="0" indent="0" defTabSz="457200" eaLnBrk="1" fontAlgn="auto" latinLnBrk="0" hangingPunct="1">
              <a:lnSpc>
                <a:spcPct val="117999"/>
              </a:lnSpc>
              <a:spcBef>
                <a:spcPts val="0"/>
              </a:spcBef>
              <a:spcAft>
                <a:spcPts val="0"/>
              </a:spcAft>
              <a:buClrTx/>
              <a:buSzTx/>
              <a:buFontTx/>
              <a:buNone/>
              <a:tabLst/>
              <a:defRPr/>
            </a:pPr>
            <a:r>
              <a:rPr lang="de-DE" sz="2200" b="1" dirty="0">
                <a:latin typeface="Arial" panose="020B0604020202020204" pitchFamily="34" charset="0"/>
                <a:cs typeface="Arial" panose="020B0604020202020204" pitchFamily="34" charset="0"/>
              </a:rPr>
              <a:t>IMGT</a:t>
            </a:r>
            <a:r>
              <a:rPr lang="de-DE" sz="2200" dirty="0">
                <a:latin typeface="Arial" panose="020B0604020202020204" pitchFamily="34" charset="0"/>
                <a:cs typeface="Arial" panose="020B0604020202020204" pitchFamily="34" charset="0"/>
              </a:rPr>
              <a:t> - </a:t>
            </a:r>
            <a:r>
              <a:rPr lang="en-GB" sz="2200" b="1" i="0" u="none" strike="noStrike" dirty="0" err="1">
                <a:solidFill>
                  <a:srgbClr val="000000"/>
                </a:solidFill>
                <a:effectLst/>
                <a:latin typeface="Arial" panose="020B0604020202020204" pitchFamily="34" charset="0"/>
                <a:cs typeface="Arial" panose="020B0604020202020204" pitchFamily="34" charset="0"/>
              </a:rPr>
              <a:t>I</a:t>
            </a:r>
            <a:r>
              <a:rPr lang="en-GB" sz="2200" i="0" u="none" strike="noStrike" dirty="0" err="1">
                <a:solidFill>
                  <a:srgbClr val="000000"/>
                </a:solidFill>
                <a:effectLst/>
                <a:latin typeface="Arial" panose="020B0604020202020204" pitchFamily="34" charset="0"/>
                <a:cs typeface="Arial" panose="020B0604020202020204" pitchFamily="34" charset="0"/>
              </a:rPr>
              <a:t>m</a:t>
            </a:r>
            <a:r>
              <a:rPr lang="en-GB" sz="2200" b="1" i="0" u="none" strike="noStrike" dirty="0" err="1">
                <a:solidFill>
                  <a:srgbClr val="000000"/>
                </a:solidFill>
                <a:effectLst/>
                <a:latin typeface="Arial" panose="020B0604020202020204" pitchFamily="34" charset="0"/>
                <a:cs typeface="Arial" panose="020B0604020202020204" pitchFamily="34" charset="0"/>
              </a:rPr>
              <a:t>M</a:t>
            </a:r>
            <a:r>
              <a:rPr lang="en-GB" sz="2200" i="0" u="none" strike="noStrike" dirty="0" err="1">
                <a:solidFill>
                  <a:srgbClr val="000000"/>
                </a:solidFill>
                <a:effectLst/>
                <a:latin typeface="Arial" panose="020B0604020202020204" pitchFamily="34" charset="0"/>
                <a:cs typeface="Arial" panose="020B0604020202020204" pitchFamily="34" charset="0"/>
              </a:rPr>
              <a:t>uno</a:t>
            </a:r>
            <a:r>
              <a:rPr lang="en-GB" sz="2200" b="1" i="0" u="none" strike="noStrike" dirty="0" err="1">
                <a:solidFill>
                  <a:srgbClr val="000000"/>
                </a:solidFill>
                <a:effectLst/>
                <a:latin typeface="Arial" panose="020B0604020202020204" pitchFamily="34" charset="0"/>
                <a:cs typeface="Arial" panose="020B0604020202020204" pitchFamily="34" charset="0"/>
              </a:rPr>
              <a:t>G</a:t>
            </a:r>
            <a:r>
              <a:rPr lang="en-GB" sz="2200" i="0" u="none" strike="noStrike" dirty="0" err="1">
                <a:solidFill>
                  <a:srgbClr val="000000"/>
                </a:solidFill>
                <a:effectLst/>
                <a:latin typeface="Arial" panose="020B0604020202020204" pitchFamily="34" charset="0"/>
                <a:cs typeface="Arial" panose="020B0604020202020204" pitchFamily="34" charset="0"/>
              </a:rPr>
              <a:t>ene</a:t>
            </a:r>
            <a:r>
              <a:rPr lang="en-GB" sz="2200" b="1" i="0" u="none" strike="noStrike" dirty="0" err="1">
                <a:solidFill>
                  <a:srgbClr val="000000"/>
                </a:solidFill>
                <a:effectLst/>
                <a:latin typeface="Arial" panose="020B0604020202020204" pitchFamily="34" charset="0"/>
                <a:cs typeface="Arial" panose="020B0604020202020204" pitchFamily="34" charset="0"/>
              </a:rPr>
              <a:t>T</a:t>
            </a:r>
            <a:r>
              <a:rPr lang="en-GB" sz="2200" i="0" u="none" strike="noStrike" dirty="0" err="1">
                <a:solidFill>
                  <a:srgbClr val="000000"/>
                </a:solidFill>
                <a:effectLst/>
                <a:latin typeface="Arial" panose="020B0604020202020204" pitchFamily="34" charset="0"/>
                <a:cs typeface="Arial" panose="020B0604020202020204" pitchFamily="34" charset="0"/>
              </a:rPr>
              <a:t>ics</a:t>
            </a:r>
            <a:r>
              <a:rPr lang="en-GB" sz="2200" b="1" i="0" u="none" strike="noStrike" dirty="0">
                <a:solidFill>
                  <a:srgbClr val="000000"/>
                </a:solidFill>
                <a:effectLst/>
                <a:latin typeface="Arial" panose="020B0604020202020204" pitchFamily="34" charset="0"/>
                <a:cs typeface="Arial" panose="020B0604020202020204" pitchFamily="34" charset="0"/>
              </a:rPr>
              <a:t> </a:t>
            </a:r>
            <a:endParaRPr lang="en-DE" dirty="0"/>
          </a:p>
          <a:p>
            <a:endParaRPr lang="en-DE" b="1" dirty="0"/>
          </a:p>
        </p:txBody>
      </p:sp>
    </p:spTree>
    <p:extLst>
      <p:ext uri="{BB962C8B-B14F-4D97-AF65-F5344CB8AC3E}">
        <p14:creationId xmlns:p14="http://schemas.microsoft.com/office/powerpoint/2010/main" val="4217819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u="none" strike="noStrike" dirty="0">
                <a:solidFill>
                  <a:srgbClr val="000000"/>
                </a:solidFill>
                <a:effectLst/>
              </a:rPr>
              <a:t>RNN stands for Recurrent Neural Network. </a:t>
            </a:r>
          </a:p>
          <a:p>
            <a:pPr algn="l"/>
            <a:r>
              <a:rPr lang="en-GB" b="1" i="0" u="none" strike="noStrike" dirty="0">
                <a:solidFill>
                  <a:srgbClr val="000000"/>
                </a:solidFill>
                <a:effectLst/>
              </a:rPr>
              <a:t>RNNs are a type of artificial neural network designed for processing sequences of data, such as time series, text, or other sequential information. </a:t>
            </a:r>
          </a:p>
          <a:p>
            <a:pPr algn="l"/>
            <a:endParaRPr lang="en-GB" b="0" i="0" u="none" strike="noStrike" dirty="0">
              <a:solidFill>
                <a:srgbClr val="000000"/>
              </a:solidFill>
              <a:effectLst/>
            </a:endParaRPr>
          </a:p>
          <a:p>
            <a:pPr algn="l"/>
            <a:r>
              <a:rPr lang="en-GB" b="0" i="0" u="none" strike="noStrike" dirty="0">
                <a:solidFill>
                  <a:srgbClr val="000000"/>
                </a:solidFill>
                <a:effectLst/>
              </a:rPr>
              <a:t>Here’s a brief overview of their key characteristics and applications:</a:t>
            </a:r>
          </a:p>
          <a:p>
            <a:pPr algn="l"/>
            <a:r>
              <a:rPr lang="en-GB" b="1" i="0" u="none" strike="noStrike" dirty="0">
                <a:solidFill>
                  <a:srgbClr val="000000"/>
                </a:solidFill>
                <a:effectLst/>
              </a:rPr>
              <a:t>Key Characteristics of RNNs</a:t>
            </a:r>
          </a:p>
          <a:p>
            <a:pPr algn="l">
              <a:buFont typeface="+mj-lt"/>
              <a:buAutoNum type="arabicPeriod"/>
            </a:pPr>
            <a:r>
              <a:rPr lang="en-GB" b="1" i="0" u="none" strike="noStrike" dirty="0">
                <a:solidFill>
                  <a:srgbClr val="000000"/>
                </a:solidFill>
                <a:effectLst/>
              </a:rPr>
              <a:t>Sequential Data Handling</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RNNs are specifically designed to handle sequential data where the order of the data points matters. This makes them suitable for tasks like language </a:t>
            </a:r>
            <a:r>
              <a:rPr lang="en-GB" b="0" i="0" u="none" strike="noStrike" dirty="0" err="1">
                <a:solidFill>
                  <a:srgbClr val="000000"/>
                </a:solidFill>
                <a:effectLst/>
              </a:rPr>
              <a:t>modeling</a:t>
            </a:r>
            <a:r>
              <a:rPr lang="en-GB" b="0" i="0" u="none" strike="noStrike" dirty="0">
                <a:solidFill>
                  <a:srgbClr val="000000"/>
                </a:solidFill>
                <a:effectLst/>
              </a:rPr>
              <a:t>, time series prediction, and speech recognition.</a:t>
            </a:r>
          </a:p>
          <a:p>
            <a:pPr algn="l">
              <a:buFont typeface="+mj-lt"/>
              <a:buAutoNum type="arabicPeriod"/>
            </a:pPr>
            <a:r>
              <a:rPr lang="en-GB" b="1" i="0" u="none" strike="noStrike" dirty="0">
                <a:solidFill>
                  <a:srgbClr val="000000"/>
                </a:solidFill>
                <a:effectLst/>
              </a:rPr>
              <a:t>Recurrent Connections</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Unlike traditional neural networks, RNNs have connections that loop back on themselves, allowing them to maintain a hidden state that can carry information across different steps in the sequence. This hidden state helps RNNs capture temporal dependencies and patterns in the data.</a:t>
            </a:r>
          </a:p>
          <a:p>
            <a:pPr algn="l">
              <a:buFont typeface="+mj-lt"/>
              <a:buAutoNum type="arabicPeriod"/>
            </a:pPr>
            <a:r>
              <a:rPr lang="en-GB" b="1" i="0" u="none" strike="noStrike" dirty="0">
                <a:solidFill>
                  <a:srgbClr val="000000"/>
                </a:solidFill>
                <a:effectLst/>
              </a:rPr>
              <a:t>Parameter Sharing</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RNNs share the same parameters across all steps in the sequence, which helps in reducing the number of parameters and makes the model more generalizable.</a:t>
            </a:r>
          </a:p>
          <a:p>
            <a:pPr algn="l"/>
            <a:r>
              <a:rPr lang="en-GB" b="1" i="0" u="none" strike="noStrike" dirty="0">
                <a:solidFill>
                  <a:srgbClr val="000000"/>
                </a:solidFill>
                <a:effectLst/>
              </a:rPr>
              <a:t>Applications of RNNs</a:t>
            </a:r>
          </a:p>
          <a:p>
            <a:pPr algn="l">
              <a:buFont typeface="+mj-lt"/>
              <a:buAutoNum type="arabicPeriod"/>
            </a:pPr>
            <a:r>
              <a:rPr lang="en-GB" b="1" i="0" u="none" strike="noStrike" dirty="0">
                <a:solidFill>
                  <a:srgbClr val="000000"/>
                </a:solidFill>
                <a:effectLst/>
              </a:rPr>
              <a:t>Natural Language Processing (NLP)</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Tasks such as language </a:t>
            </a:r>
            <a:r>
              <a:rPr lang="en-GB" b="0" i="0" u="none" strike="noStrike" dirty="0" err="1">
                <a:solidFill>
                  <a:srgbClr val="000000"/>
                </a:solidFill>
                <a:effectLst/>
              </a:rPr>
              <a:t>modeling</a:t>
            </a:r>
            <a:r>
              <a:rPr lang="en-GB" b="0" i="0" u="none" strike="noStrike" dirty="0">
                <a:solidFill>
                  <a:srgbClr val="000000"/>
                </a:solidFill>
                <a:effectLst/>
              </a:rPr>
              <a:t>, machine translation, text generation, and sentiment analysis often use RNNs to capture the context and dependencies within the text.</a:t>
            </a:r>
          </a:p>
          <a:p>
            <a:pPr algn="l">
              <a:buFont typeface="+mj-lt"/>
              <a:buAutoNum type="arabicPeriod"/>
            </a:pPr>
            <a:r>
              <a:rPr lang="en-GB" b="1" i="0" u="none" strike="noStrike" dirty="0">
                <a:solidFill>
                  <a:srgbClr val="000000"/>
                </a:solidFill>
                <a:effectLst/>
              </a:rPr>
              <a:t>Time Series Prediction</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RNNs are used for forecasting future values in time series data, such as stock prices, weather data, and sensor readings.</a:t>
            </a:r>
          </a:p>
          <a:p>
            <a:pPr algn="l">
              <a:buFont typeface="+mj-lt"/>
              <a:buAutoNum type="arabicPeriod"/>
            </a:pPr>
            <a:r>
              <a:rPr lang="en-GB" b="1" i="0" u="none" strike="noStrike" dirty="0">
                <a:solidFill>
                  <a:srgbClr val="000000"/>
                </a:solidFill>
                <a:effectLst/>
              </a:rPr>
              <a:t>Speech Recognition</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RNNs can model the temporal dependencies in speech data, making them suitable for recognizing and transcribing spoken language.</a:t>
            </a:r>
          </a:p>
          <a:p>
            <a:pPr algn="l">
              <a:buFont typeface="+mj-lt"/>
              <a:buAutoNum type="arabicPeriod"/>
            </a:pPr>
            <a:r>
              <a:rPr lang="en-GB" b="1" i="0" u="none" strike="noStrike" dirty="0">
                <a:solidFill>
                  <a:srgbClr val="000000"/>
                </a:solidFill>
                <a:effectLst/>
              </a:rPr>
              <a:t>Video Analysis</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RNNs can </a:t>
            </a:r>
            <a:r>
              <a:rPr lang="en-GB" b="0" i="0" u="none" strike="noStrike" dirty="0" err="1">
                <a:solidFill>
                  <a:srgbClr val="000000"/>
                </a:solidFill>
                <a:effectLst/>
              </a:rPr>
              <a:t>analyze</a:t>
            </a:r>
            <a:r>
              <a:rPr lang="en-GB" b="0" i="0" u="none" strike="noStrike" dirty="0">
                <a:solidFill>
                  <a:srgbClr val="000000"/>
                </a:solidFill>
                <a:effectLst/>
              </a:rPr>
              <a:t> sequences of frames in video data, enabling tasks such as action recognition and video captioning.</a:t>
            </a:r>
          </a:p>
          <a:p>
            <a:pPr algn="l"/>
            <a:r>
              <a:rPr lang="en-GB" b="1" i="0" u="none" strike="noStrike" dirty="0">
                <a:solidFill>
                  <a:srgbClr val="000000"/>
                </a:solidFill>
                <a:effectLst/>
              </a:rPr>
              <a:t>Common Variants of RNNs</a:t>
            </a:r>
          </a:p>
          <a:p>
            <a:pPr algn="l">
              <a:buFont typeface="+mj-lt"/>
              <a:buAutoNum type="arabicPeriod"/>
            </a:pPr>
            <a:r>
              <a:rPr lang="en-GB" b="1" i="0" u="none" strike="noStrike" dirty="0">
                <a:solidFill>
                  <a:srgbClr val="000000"/>
                </a:solidFill>
                <a:effectLst/>
              </a:rPr>
              <a:t>LSTM (Long Short-Term Memory)</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LSTMs are a type of RNN designed to handle long-term dependencies more effectively. They use special gates to control the flow of information and mitigate issues like the vanishing gradient problem.</a:t>
            </a:r>
          </a:p>
          <a:p>
            <a:pPr algn="l">
              <a:buFont typeface="+mj-lt"/>
              <a:buAutoNum type="arabicPeriod"/>
            </a:pPr>
            <a:r>
              <a:rPr lang="en-GB" b="1" i="0" u="none" strike="noStrike" dirty="0">
                <a:solidFill>
                  <a:srgbClr val="000000"/>
                </a:solidFill>
                <a:effectLst/>
              </a:rPr>
              <a:t>GRU (Gated Recurrent Unit)</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GRUs are a simplified version of LSTMs that also aim to capture long-term dependencies but with fewer parameters.</a:t>
            </a:r>
          </a:p>
          <a:p>
            <a:endParaRPr lang="en-DE" dirty="0"/>
          </a:p>
        </p:txBody>
      </p:sp>
    </p:spTree>
    <p:extLst>
      <p:ext uri="{BB962C8B-B14F-4D97-AF65-F5344CB8AC3E}">
        <p14:creationId xmlns:p14="http://schemas.microsoft.com/office/powerpoint/2010/main" val="7490720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u="none" strike="noStrike" dirty="0">
                <a:solidFill>
                  <a:srgbClr val="000000"/>
                </a:solidFill>
                <a:effectLst/>
              </a:rPr>
              <a:t>Observations</a:t>
            </a:r>
          </a:p>
          <a:p>
            <a:pPr algn="l"/>
            <a:r>
              <a:rPr lang="en-GB" b="1" i="0" u="none" strike="noStrike" dirty="0">
                <a:solidFill>
                  <a:srgbClr val="000000"/>
                </a:solidFill>
                <a:effectLst/>
              </a:rPr>
              <a:t>Training Curves</a:t>
            </a:r>
          </a:p>
          <a:p>
            <a:pPr algn="l">
              <a:buFont typeface="+mj-lt"/>
              <a:buAutoNum type="arabicPeriod"/>
            </a:pPr>
            <a:r>
              <a:rPr lang="en-GB" b="1" i="0" u="none" strike="noStrike" dirty="0">
                <a:solidFill>
                  <a:srgbClr val="000000"/>
                </a:solidFill>
                <a:effectLst/>
              </a:rPr>
              <a:t>Training Accuracy</a:t>
            </a:r>
            <a:r>
              <a:rPr lang="en-GB" b="0" i="0" u="none" strike="noStrike" dirty="0">
                <a:solidFill>
                  <a:srgbClr val="000000"/>
                </a:solidFill>
                <a:effectLst/>
              </a:rPr>
              <a:t>: The training accuracy is high, approaching 0.67 (67%), and shows a steady increase over time. This indicates that the model is effectively learning the training data.</a:t>
            </a:r>
          </a:p>
          <a:p>
            <a:pPr algn="l">
              <a:buFont typeface="+mj-lt"/>
              <a:buAutoNum type="arabicPeriod"/>
            </a:pPr>
            <a:r>
              <a:rPr lang="en-GB" b="1" i="0" u="none" strike="noStrike" dirty="0">
                <a:solidFill>
                  <a:srgbClr val="000000"/>
                </a:solidFill>
                <a:effectLst/>
              </a:rPr>
              <a:t>Training Loss</a:t>
            </a:r>
            <a:r>
              <a:rPr lang="en-GB" b="0" i="0" u="none" strike="noStrike" dirty="0">
                <a:solidFill>
                  <a:srgbClr val="000000"/>
                </a:solidFill>
                <a:effectLst/>
              </a:rPr>
              <a:t>: The training loss decreases consistently, reaching a low value close to 1.0, which suggests that the model is minimizing the error on the training set.</a:t>
            </a:r>
          </a:p>
          <a:p>
            <a:pPr algn="l"/>
            <a:r>
              <a:rPr lang="en-GB" b="1" i="0" u="none" strike="noStrike" dirty="0">
                <a:solidFill>
                  <a:srgbClr val="000000"/>
                </a:solidFill>
                <a:effectLst/>
              </a:rPr>
              <a:t>Validation Curves</a:t>
            </a:r>
          </a:p>
          <a:p>
            <a:pPr algn="l">
              <a:buFont typeface="+mj-lt"/>
              <a:buAutoNum type="arabicPeriod"/>
            </a:pPr>
            <a:r>
              <a:rPr lang="en-GB" b="1" i="0" u="none" strike="noStrike" dirty="0">
                <a:solidFill>
                  <a:srgbClr val="000000"/>
                </a:solidFill>
                <a:effectLst/>
              </a:rPr>
              <a:t>Validation Accuracy</a:t>
            </a:r>
            <a:r>
              <a:rPr lang="en-GB" b="0" i="0" u="none" strike="noStrike" dirty="0">
                <a:solidFill>
                  <a:srgbClr val="000000"/>
                </a:solidFill>
                <a:effectLst/>
              </a:rPr>
              <a:t>: The validation accuracy remains low, around 0.40 (40%), and shows significant fluctuation without a clear upward trend. This suggests that the model is not improving its performance on the validation set.</a:t>
            </a:r>
          </a:p>
          <a:p>
            <a:pPr algn="l">
              <a:buFont typeface="+mj-lt"/>
              <a:buAutoNum type="arabicPeriod"/>
            </a:pPr>
            <a:r>
              <a:rPr lang="en-GB" b="1" i="0" u="none" strike="noStrike" dirty="0">
                <a:solidFill>
                  <a:srgbClr val="000000"/>
                </a:solidFill>
                <a:effectLst/>
              </a:rPr>
              <a:t>Validation Loss</a:t>
            </a:r>
            <a:r>
              <a:rPr lang="en-GB" b="0" i="0" u="none" strike="noStrike" dirty="0">
                <a:solidFill>
                  <a:srgbClr val="000000"/>
                </a:solidFill>
                <a:effectLst/>
              </a:rPr>
              <a:t>: The validation loss increases over time, starting from about 2.0 and reaching above 3.0. This indicates that the model's performance on the validation set is worsening as training progresses, a clear sign of overfitting.</a:t>
            </a:r>
          </a:p>
          <a:p>
            <a:pPr algn="l"/>
            <a:r>
              <a:rPr lang="en-GB" b="1" i="0" u="none" strike="noStrike" dirty="0">
                <a:solidFill>
                  <a:srgbClr val="000000"/>
                </a:solidFill>
                <a:effectLst/>
              </a:rPr>
              <a:t>Analysis</a:t>
            </a:r>
          </a:p>
          <a:p>
            <a:pPr algn="l">
              <a:buFont typeface="+mj-lt"/>
              <a:buAutoNum type="arabicPeriod"/>
            </a:pPr>
            <a:r>
              <a:rPr lang="en-GB" b="1" i="0" u="none" strike="noStrike" dirty="0">
                <a:solidFill>
                  <a:srgbClr val="000000"/>
                </a:solidFill>
                <a:effectLst/>
              </a:rPr>
              <a:t>Overfitting</a:t>
            </a:r>
            <a:r>
              <a:rPr lang="en-GB" b="0" i="0" u="none" strike="noStrike" dirty="0">
                <a:solidFill>
                  <a:srgbClr val="000000"/>
                </a:solidFill>
                <a:effectLst/>
              </a:rPr>
              <a:t>: The model is overfitting to the training data. This is evident from the high training accuracy and low training loss contrasted with the low validation accuracy and increasing validation loss. The model performs well on the training set but fails to generalize to the validation set.</a:t>
            </a:r>
          </a:p>
          <a:p>
            <a:pPr marL="0" marR="0" lvl="0" indent="0" algn="l" defTabSz="457200" eaLnBrk="1" fontAlgn="auto" latinLnBrk="0" hangingPunct="1">
              <a:lnSpc>
                <a:spcPct val="117999"/>
              </a:lnSpc>
              <a:spcBef>
                <a:spcPts val="0"/>
              </a:spcBef>
              <a:spcAft>
                <a:spcPts val="0"/>
              </a:spcAft>
              <a:buClrTx/>
              <a:buSzTx/>
              <a:buFont typeface="+mj-lt"/>
              <a:buAutoNum type="arabicPeriod"/>
              <a:tabLst/>
              <a:defRPr/>
            </a:pPr>
            <a:r>
              <a:rPr lang="en-GB" sz="2400" b="1" i="0" u="none" strike="noStrike" dirty="0">
                <a:solidFill>
                  <a:srgbClr val="000000"/>
                </a:solidFill>
                <a:effectLst/>
                <a:latin typeface="Arial" panose="020B0604020202020204" pitchFamily="34" charset="0"/>
                <a:cs typeface="Arial" panose="020B0604020202020204" pitchFamily="34" charset="0"/>
              </a:rPr>
              <a:t>Model Complexity</a:t>
            </a:r>
            <a:r>
              <a:rPr lang="en-GB" sz="2400" b="0" i="0" u="none" strike="noStrike" dirty="0">
                <a:solidFill>
                  <a:srgbClr val="000000"/>
                </a:solidFill>
                <a:effectLst/>
                <a:latin typeface="Arial" panose="020B0604020202020204" pitchFamily="34" charset="0"/>
                <a:cs typeface="Arial" panose="020B0604020202020204" pitchFamily="34" charset="0"/>
              </a:rPr>
              <a:t>: The complexity of the model might be too high for the given data. With a high number of parameters, the model can fit the training data very well, but it might not generalize to new data.</a:t>
            </a:r>
          </a:p>
          <a:p>
            <a:pPr algn="l">
              <a:buFont typeface="+mj-lt"/>
              <a:buAutoNum type="arabicPeriod"/>
            </a:pPr>
            <a:endParaRPr lang="en-GB" b="0" i="0" u="none" strike="noStrike" dirty="0">
              <a:solidFill>
                <a:srgbClr val="000000"/>
              </a:solidFill>
              <a:effectLst/>
            </a:endParaRPr>
          </a:p>
          <a:p>
            <a:endParaRPr lang="en-DE" dirty="0"/>
          </a:p>
        </p:txBody>
      </p:sp>
    </p:spTree>
    <p:extLst>
      <p:ext uri="{BB962C8B-B14F-4D97-AF65-F5344CB8AC3E}">
        <p14:creationId xmlns:p14="http://schemas.microsoft.com/office/powerpoint/2010/main" val="144419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Title Text"/>
          <p:cNvSpPr>
            <a:spLocks noGrp="1"/>
          </p:cNvSpPr>
          <p:nvPr>
            <p:ph type="title"/>
          </p:nvPr>
        </p:nvSpPr>
        <p:spPr>
          <a:xfrm>
            <a:off x="1270000" y="6718300"/>
            <a:ext cx="10464800" cy="1422400"/>
          </a:xfrm>
          <a:prstGeom prst="rect">
            <a:avLst/>
          </a:prstGeom>
        </p:spPr>
        <p:txBody>
          <a:bodyPr anchor="b"/>
          <a:lstStyle/>
          <a:p>
            <a:r>
              <a:t>Title Text</a:t>
            </a:r>
          </a:p>
        </p:txBody>
      </p:sp>
      <p:sp>
        <p:nvSpPr>
          <p:cNvPr id="22" name="Body Level One…"/>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Title Text"/>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a:spLocks noGrp="1"/>
          </p:cNvSpPr>
          <p:nvPr>
            <p:ph type="title"/>
          </p:nvPr>
        </p:nvSpPr>
        <p:spPr>
          <a:prstGeom prst="rect">
            <a:avLst/>
          </a:prstGeom>
        </p:spPr>
        <p:txBody>
          <a:bodyPr/>
          <a:lstStyle/>
          <a:p>
            <a:r>
              <a:t>Title Text</a:t>
            </a:r>
          </a:p>
        </p:txBody>
      </p:sp>
      <p:sp>
        <p:nvSpPr>
          <p:cNvPr id="49"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a:spLocks noGrp="1"/>
          </p:cNvSpPr>
          <p:nvPr>
            <p:ph type="title"/>
          </p:nvPr>
        </p:nvSpPr>
        <p:spPr>
          <a:prstGeom prst="rect">
            <a:avLst/>
          </a:prstGeom>
        </p:spPr>
        <p:txBody>
          <a:bodyPr/>
          <a:lstStyle/>
          <a:p>
            <a:r>
              <a:t>Title Text</a:t>
            </a:r>
          </a:p>
        </p:txBody>
      </p:sp>
      <p:sp>
        <p:nvSpPr>
          <p:cNvPr id="57"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Title Text"/>
          <p:cNvSpPr>
            <a:spLocks noGrp="1"/>
          </p:cNvSpPr>
          <p:nvPr>
            <p:ph type="title"/>
          </p:nvPr>
        </p:nvSpPr>
        <p:spPr>
          <a:prstGeom prst="rect">
            <a:avLst/>
          </a:prstGeom>
        </p:spPr>
        <p:txBody>
          <a:bodyPr/>
          <a:lstStyle/>
          <a:p>
            <a:r>
              <a:t>Title Text</a:t>
            </a:r>
          </a:p>
        </p:txBody>
      </p:sp>
      <p:sp>
        <p:nvSpPr>
          <p:cNvPr id="67" name="Body Level One…"/>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Helvetica"/>
                <a:ea typeface="Helvetica"/>
                <a:cs typeface="Helvetica"/>
                <a:sym typeface="Helvetica"/>
              </a:defRPr>
            </a:lvl1pPr>
          </a:lstStyle>
          <a:p>
            <a:r>
              <a:t>–Johnny Appleseed</a:t>
            </a:r>
          </a:p>
        </p:txBody>
      </p:sp>
      <p:sp>
        <p:nvSpPr>
          <p:cNvPr id="94" name="“Type a quote here.”"/>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Slide Number"/>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
        <p:nvSpPr>
          <p:cNvPr id="4" name="Body Level One…"/>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Lst>
  <p:transition spd="med"/>
  <p:hf sldNum="0" hdr="0" ftr="0" dt="0"/>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www.nature.com/articles/s41467-021-21879-w#auth-John_William-Sidhom-Aff1-Aff2-Aff3" TargetMode="External"/><Relationship Id="rId7" Type="http://schemas.openxmlformats.org/officeDocument/2006/relationships/hyperlink" Target="https://www.nature.com/ncomms"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hyperlink" Target="https://www.nature.com/articles/s41467-021-21879-w#auth-Alexander_S_-Baras-Aff1-Aff2-Aff4" TargetMode="External"/><Relationship Id="rId5" Type="http://schemas.openxmlformats.org/officeDocument/2006/relationships/hyperlink" Target="https://www.nature.com/articles/s41467-021-21879-w#auth-Drew_M_-Pardoll-Aff1-Aff2" TargetMode="External"/><Relationship Id="rId4" Type="http://schemas.openxmlformats.org/officeDocument/2006/relationships/hyperlink" Target="https://www.nature.com/articles/s41467-021-21879-w#auth-H__Benjamin-Larman-Aff1-Aff4"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Disentangling patterns of T cells"/>
          <p:cNvSpPr>
            <a:spLocks noGrp="1"/>
          </p:cNvSpPr>
          <p:nvPr>
            <p:ph type="ctrTitle"/>
          </p:nvPr>
        </p:nvSpPr>
        <p:spPr>
          <a:prstGeom prst="rect">
            <a:avLst/>
          </a:prstGeom>
        </p:spPr>
        <p:txBody>
          <a:bodyPr/>
          <a:lstStyle/>
          <a:p>
            <a:r>
              <a:rPr dirty="0"/>
              <a:t>Disentangling patterns of T cells</a:t>
            </a:r>
          </a:p>
        </p:txBody>
      </p:sp>
      <p:sp>
        <p:nvSpPr>
          <p:cNvPr id="120" name="Evgeniya Lokes and Janine Berndt…"/>
          <p:cNvSpPr>
            <a:spLocks noGrp="1"/>
          </p:cNvSpPr>
          <p:nvPr>
            <p:ph type="subTitle" sz="quarter" idx="1"/>
          </p:nvPr>
        </p:nvSpPr>
        <p:spPr>
          <a:xfrm>
            <a:off x="1396629" y="5409087"/>
            <a:ext cx="10464801" cy="1130301"/>
          </a:xfrm>
          <a:prstGeom prst="rect">
            <a:avLst/>
          </a:prstGeom>
        </p:spPr>
        <p:txBody>
          <a:bodyPr/>
          <a:lstStyle/>
          <a:p>
            <a:r>
              <a:rPr dirty="0"/>
              <a:t>Evgeniya Lokes and Janine Berndt</a:t>
            </a:r>
          </a:p>
          <a:p>
            <a:r>
              <a:rPr lang="de-DE" dirty="0"/>
              <a:t>27</a:t>
            </a:r>
            <a:r>
              <a:rPr dirty="0"/>
              <a:t>.0</a:t>
            </a:r>
            <a:r>
              <a:rPr lang="de-DE" dirty="0"/>
              <a:t>6</a:t>
            </a:r>
            <a:r>
              <a:rPr dirty="0"/>
              <a:t>.2024</a:t>
            </a:r>
          </a:p>
        </p:txBody>
      </p:sp>
      <p:sp>
        <p:nvSpPr>
          <p:cNvPr id="121" name="24S | Machine Learning with TensorFlow"/>
          <p:cNvSpPr/>
          <p:nvPr/>
        </p:nvSpPr>
        <p:spPr>
          <a:xfrm>
            <a:off x="2476738" y="8845673"/>
            <a:ext cx="8304582"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rPr dirty="0"/>
              <a:t>24S | Machine Learning with TensorFlow</a:t>
            </a:r>
          </a:p>
        </p:txBody>
      </p:sp>
      <p:pic>
        <p:nvPicPr>
          <p:cNvPr id="122" name="pasted-image.png" descr="pasted-image.png"/>
          <p:cNvPicPr>
            <a:picLocks noChangeAspect="1"/>
          </p:cNvPicPr>
          <p:nvPr/>
        </p:nvPicPr>
        <p:blipFill>
          <a:blip r:embed="rId2"/>
          <a:stretch>
            <a:fillRect/>
          </a:stretch>
        </p:blipFill>
        <p:spPr>
          <a:xfrm>
            <a:off x="5613029" y="6456694"/>
            <a:ext cx="2032001" cy="2032001"/>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825721"/>
          </a:xfrm>
          <a:prstGeom prst="rect">
            <a:avLst/>
          </a:prstGeom>
        </p:spPr>
        <p:txBody>
          <a:bodyPr>
            <a:normAutofit/>
          </a:bodyPr>
          <a:lstStyle/>
          <a:p>
            <a:r>
              <a:rPr lang="de-DE" sz="4400" dirty="0">
                <a:latin typeface="Arial" panose="020B0604020202020204" pitchFamily="34" charset="0"/>
                <a:cs typeface="Arial" panose="020B0604020202020204" pitchFamily="34" charset="0"/>
              </a:rPr>
              <a:t>Baseline Model</a:t>
            </a:r>
            <a:endParaRPr sz="44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D9911FCF-5E02-E2E7-C140-F148E39C1D2A}"/>
              </a:ext>
            </a:extLst>
          </p:cNvPr>
          <p:cNvSpPr txBox="1"/>
          <p:nvPr/>
        </p:nvSpPr>
        <p:spPr>
          <a:xfrm>
            <a:off x="669471" y="1455279"/>
            <a:ext cx="11382829"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457200" indent="-457200" algn="l" defTabSz="457200">
              <a:spcBef>
                <a:spcPts val="1600"/>
              </a:spcBef>
              <a:buSzPct val="100000"/>
              <a:buFont typeface="+mj-lt"/>
              <a:buAutoNum type="arabicPeriod"/>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Model </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predicting</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the</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fifth</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position</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removing</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column</a:t>
            </a:r>
            <a:r>
              <a:rPr lang="de-DE" dirty="0">
                <a:latin typeface="Arial" panose="020B0604020202020204" pitchFamily="34" charset="0"/>
                <a:cs typeface="Arial" panose="020B0604020202020204" pitchFamily="34" charset="0"/>
              </a:rPr>
              <a:t> 1-3, -2)</a:t>
            </a:r>
          </a:p>
        </p:txBody>
      </p:sp>
      <p:pic>
        <p:nvPicPr>
          <p:cNvPr id="3" name="Picture 2">
            <a:extLst>
              <a:ext uri="{FF2B5EF4-FFF2-40B4-BE49-F238E27FC236}">
                <a16:creationId xmlns:a16="http://schemas.microsoft.com/office/drawing/2014/main" id="{CCB6BE40-DFD6-7B0B-DCA6-153D28471B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4400" y="2102002"/>
            <a:ext cx="9396000" cy="3132000"/>
          </a:xfrm>
          <a:prstGeom prst="rect">
            <a:avLst/>
          </a:prstGeom>
        </p:spPr>
      </p:pic>
      <p:pic>
        <p:nvPicPr>
          <p:cNvPr id="6" name="Picture 5">
            <a:extLst>
              <a:ext uri="{FF2B5EF4-FFF2-40B4-BE49-F238E27FC236}">
                <a16:creationId xmlns:a16="http://schemas.microsoft.com/office/drawing/2014/main" id="{D7FE22C0-BE9B-3EC9-EE66-E2FD022DDF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3176" y="5419060"/>
            <a:ext cx="5297224" cy="2556000"/>
          </a:xfrm>
          <a:prstGeom prst="rect">
            <a:avLst/>
          </a:prstGeom>
        </p:spPr>
      </p:pic>
      <p:sp>
        <p:nvSpPr>
          <p:cNvPr id="8" name="TextBox 7">
            <a:extLst>
              <a:ext uri="{FF2B5EF4-FFF2-40B4-BE49-F238E27FC236}">
                <a16:creationId xmlns:a16="http://schemas.microsoft.com/office/drawing/2014/main" id="{03399653-E7DD-F8EC-BE70-1DA2A9333852}"/>
              </a:ext>
            </a:extLst>
          </p:cNvPr>
          <p:cNvSpPr txBox="1"/>
          <p:nvPr/>
        </p:nvSpPr>
        <p:spPr>
          <a:xfrm>
            <a:off x="669471" y="7356718"/>
            <a:ext cx="11382829"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de-DE" sz="2400" dirty="0">
                <a:latin typeface="Arial" panose="020B0604020202020204" pitchFamily="34" charset="0"/>
                <a:cs typeface="Arial" panose="020B0604020202020204" pitchFamily="34" charset="0"/>
              </a:rPr>
              <a:t>1. Run ⎯ 10 </a:t>
            </a:r>
            <a:r>
              <a:rPr lang="de-DE" sz="2400" dirty="0" err="1">
                <a:latin typeface="Arial" panose="020B0604020202020204" pitchFamily="34" charset="0"/>
                <a:cs typeface="Arial" panose="020B0604020202020204" pitchFamily="34" charset="0"/>
              </a:rPr>
              <a:t>epochs</a:t>
            </a:r>
            <a:endParaRPr lang="de-DE" sz="2400" dirty="0">
              <a:latin typeface="Arial" panose="020B0604020202020204" pitchFamily="34" charset="0"/>
              <a:cs typeface="Arial" panose="020B0604020202020204" pitchFamily="34" charset="0"/>
            </a:endParaRPr>
          </a:p>
          <a:p>
            <a:pPr algn="l"/>
            <a:r>
              <a:rPr lang="de-DE" sz="2400" dirty="0">
                <a:latin typeface="Arial" panose="020B0604020202020204" pitchFamily="34" charset="0"/>
                <a:cs typeface="Arial" panose="020B0604020202020204" pitchFamily="34" charset="0"/>
              </a:rPr>
              <a:t>2. Run ⎯ 100 </a:t>
            </a:r>
            <a:r>
              <a:rPr lang="de-DE" sz="2400" dirty="0" err="1">
                <a:latin typeface="Arial" panose="020B0604020202020204" pitchFamily="34" charset="0"/>
                <a:cs typeface="Arial" panose="020B0604020202020204" pitchFamily="34" charset="0"/>
              </a:rPr>
              <a:t>epochs</a:t>
            </a:r>
            <a:endParaRPr lang="de-DE" sz="2400" dirty="0">
              <a:latin typeface="Arial" panose="020B0604020202020204" pitchFamily="34" charset="0"/>
              <a:cs typeface="Arial" panose="020B0604020202020204" pitchFamily="34" charset="0"/>
            </a:endParaRPr>
          </a:p>
          <a:p>
            <a:pPr algn="l"/>
            <a:r>
              <a:rPr lang="de-DE" sz="2400" dirty="0">
                <a:latin typeface="Arial" panose="020B0604020202020204" pitchFamily="34" charset="0"/>
                <a:cs typeface="Arial" panose="020B0604020202020204" pitchFamily="34" charset="0"/>
              </a:rPr>
              <a:t>3. Run ⎯ 1000 </a:t>
            </a:r>
            <a:r>
              <a:rPr lang="de-DE" sz="2400" dirty="0" err="1">
                <a:latin typeface="Arial" panose="020B0604020202020204" pitchFamily="34" charset="0"/>
                <a:cs typeface="Arial" panose="020B0604020202020204" pitchFamily="34" charset="0"/>
              </a:rPr>
              <a:t>epochs</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try</a:t>
            </a:r>
            <a:r>
              <a:rPr lang="de-DE" sz="2400" dirty="0">
                <a:latin typeface="Arial" panose="020B0604020202020204" pitchFamily="34" charset="0"/>
                <a:cs typeface="Arial" panose="020B0604020202020204" pitchFamily="34" charset="0"/>
              </a:rPr>
              <a:t> </a:t>
            </a:r>
            <a:r>
              <a:rPr lang="de-DE" sz="2400" b="1" dirty="0" err="1">
                <a:solidFill>
                  <a:srgbClr val="00B050"/>
                </a:solidFill>
                <a:latin typeface="Arial" panose="020B0604020202020204" pitchFamily="34" charset="0"/>
                <a:cs typeface="Arial" panose="020B0604020202020204" pitchFamily="34" charset="0"/>
              </a:rPr>
              <a:t>overfitting</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to</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determing</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if</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model</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is</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actually</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learning</a:t>
            </a:r>
            <a:r>
              <a:rPr lang="de-DE" sz="24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60561136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5662365-BC33-3F3A-4DEC-46F558BB9C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9924" y="527067"/>
            <a:ext cx="8404945" cy="4536000"/>
          </a:xfrm>
          <a:prstGeom prst="rect">
            <a:avLst/>
          </a:prstGeom>
        </p:spPr>
      </p:pic>
      <p:sp>
        <p:nvSpPr>
          <p:cNvPr id="9" name="TextBox 8">
            <a:extLst>
              <a:ext uri="{FF2B5EF4-FFF2-40B4-BE49-F238E27FC236}">
                <a16:creationId xmlns:a16="http://schemas.microsoft.com/office/drawing/2014/main" id="{54EBEF9F-82D0-67CE-25A1-36E5DF8913EC}"/>
              </a:ext>
            </a:extLst>
          </p:cNvPr>
          <p:cNvSpPr txBox="1"/>
          <p:nvPr/>
        </p:nvSpPr>
        <p:spPr>
          <a:xfrm>
            <a:off x="605377" y="5368975"/>
            <a:ext cx="11794041" cy="28007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GB" sz="1600" b="1" i="0" u="none" strike="noStrike" dirty="0">
                <a:solidFill>
                  <a:srgbClr val="000000"/>
                </a:solidFill>
                <a:effectLst/>
                <a:latin typeface="Arial" panose="020B0604020202020204" pitchFamily="34" charset="0"/>
                <a:cs typeface="Arial" panose="020B0604020202020204" pitchFamily="34" charset="0"/>
              </a:rPr>
              <a:t>Training Curves</a:t>
            </a:r>
          </a:p>
          <a:p>
            <a:pPr algn="l">
              <a:buFont typeface="+mj-lt"/>
              <a:buAutoNum type="arabicPeriod"/>
            </a:pPr>
            <a:r>
              <a:rPr lang="en-GB" sz="1600" b="1" i="0" u="none" strike="noStrike" dirty="0">
                <a:solidFill>
                  <a:schemeClr val="accent1">
                    <a:lumMod val="75000"/>
                  </a:schemeClr>
                </a:solidFill>
                <a:effectLst/>
                <a:latin typeface="Arial" panose="020B0604020202020204" pitchFamily="34" charset="0"/>
                <a:cs typeface="Arial" panose="020B0604020202020204" pitchFamily="34" charset="0"/>
              </a:rPr>
              <a:t>Training Accuracy</a:t>
            </a:r>
            <a:r>
              <a:rPr lang="en-GB" sz="1600" b="0" i="0" u="none" strike="noStrike" dirty="0">
                <a:solidFill>
                  <a:srgbClr val="000000"/>
                </a:solidFill>
                <a:effectLst/>
                <a:latin typeface="Arial" panose="020B0604020202020204" pitchFamily="34" charset="0"/>
                <a:cs typeface="Arial" panose="020B0604020202020204" pitchFamily="34" charset="0"/>
              </a:rPr>
              <a:t>: The training accuracy is high, approaching 0.67 (67%), and shows a steady increase over time. This indicates that the model is effectively learning the training data.</a:t>
            </a:r>
          </a:p>
          <a:p>
            <a:pPr algn="l">
              <a:buFont typeface="+mj-lt"/>
              <a:buAutoNum type="arabicPeriod"/>
            </a:pPr>
            <a:r>
              <a:rPr lang="en-GB" sz="1600" b="1" i="0" u="none" strike="noStrike" dirty="0">
                <a:solidFill>
                  <a:schemeClr val="accent1">
                    <a:lumMod val="75000"/>
                  </a:schemeClr>
                </a:solidFill>
                <a:effectLst/>
                <a:latin typeface="Arial" panose="020B0604020202020204" pitchFamily="34" charset="0"/>
                <a:cs typeface="Arial" panose="020B0604020202020204" pitchFamily="34" charset="0"/>
              </a:rPr>
              <a:t>Training Loss</a:t>
            </a:r>
            <a:r>
              <a:rPr lang="en-GB" sz="1600" b="0" i="0" u="none" strike="noStrike" dirty="0">
                <a:solidFill>
                  <a:srgbClr val="000000"/>
                </a:solidFill>
                <a:effectLst/>
                <a:latin typeface="Arial" panose="020B0604020202020204" pitchFamily="34" charset="0"/>
                <a:cs typeface="Arial" panose="020B0604020202020204" pitchFamily="34" charset="0"/>
              </a:rPr>
              <a:t>: The training loss decreases consistently, reaching a low value close to 1.0, which suggests that the model is minimizing the error on the training set.</a:t>
            </a:r>
          </a:p>
          <a:p>
            <a:pPr algn="l">
              <a:buFont typeface="+mj-lt"/>
              <a:buAutoNum type="arabicPeriod"/>
            </a:pPr>
            <a:endParaRPr lang="en-GB" sz="1600" b="0" i="0" u="none" strike="noStrike" dirty="0">
              <a:solidFill>
                <a:srgbClr val="000000"/>
              </a:solidFill>
              <a:effectLst/>
              <a:latin typeface="Arial" panose="020B0604020202020204" pitchFamily="34" charset="0"/>
              <a:cs typeface="Arial" panose="020B0604020202020204" pitchFamily="34" charset="0"/>
            </a:endParaRPr>
          </a:p>
          <a:p>
            <a:pPr algn="l"/>
            <a:r>
              <a:rPr lang="en-GB" sz="1600" b="1" i="0" u="none" strike="noStrike" dirty="0">
                <a:solidFill>
                  <a:srgbClr val="000000"/>
                </a:solidFill>
                <a:effectLst/>
                <a:latin typeface="Arial" panose="020B0604020202020204" pitchFamily="34" charset="0"/>
                <a:cs typeface="Arial" panose="020B0604020202020204" pitchFamily="34" charset="0"/>
              </a:rPr>
              <a:t>Validation Curves</a:t>
            </a:r>
          </a:p>
          <a:p>
            <a:pPr algn="l">
              <a:buFont typeface="+mj-lt"/>
              <a:buAutoNum type="arabicPeriod"/>
            </a:pPr>
            <a:r>
              <a:rPr lang="en-GB" sz="1600" b="1" i="0" u="none" strike="noStrike" dirty="0">
                <a:solidFill>
                  <a:schemeClr val="accent4"/>
                </a:solidFill>
                <a:effectLst/>
                <a:latin typeface="Arial" panose="020B0604020202020204" pitchFamily="34" charset="0"/>
                <a:cs typeface="Arial" panose="020B0604020202020204" pitchFamily="34" charset="0"/>
              </a:rPr>
              <a:t>Validation Accuracy</a:t>
            </a:r>
            <a:r>
              <a:rPr lang="en-GB" sz="1600" b="0" i="0" u="none" strike="noStrike" dirty="0">
                <a:solidFill>
                  <a:srgbClr val="000000"/>
                </a:solidFill>
                <a:effectLst/>
                <a:latin typeface="Arial" panose="020B0604020202020204" pitchFamily="34" charset="0"/>
                <a:cs typeface="Arial" panose="020B0604020202020204" pitchFamily="34" charset="0"/>
              </a:rPr>
              <a:t>: The validation accuracy remains low, around 0.40 (40%), and shows significant fluctuation without a clear upward trend. This suggests that the model is not improving its performance on the validation set.</a:t>
            </a:r>
          </a:p>
          <a:p>
            <a:pPr algn="l">
              <a:buFont typeface="+mj-lt"/>
              <a:buAutoNum type="arabicPeriod"/>
            </a:pPr>
            <a:r>
              <a:rPr lang="en-GB" sz="1600" b="1" i="0" u="none" strike="noStrike" dirty="0">
                <a:solidFill>
                  <a:schemeClr val="accent4"/>
                </a:solidFill>
                <a:effectLst/>
                <a:latin typeface="Arial" panose="020B0604020202020204" pitchFamily="34" charset="0"/>
                <a:cs typeface="Arial" panose="020B0604020202020204" pitchFamily="34" charset="0"/>
              </a:rPr>
              <a:t>Validation Loss</a:t>
            </a:r>
            <a:r>
              <a:rPr lang="en-GB" sz="1600" b="0" i="0" u="none" strike="noStrike" dirty="0">
                <a:solidFill>
                  <a:srgbClr val="000000"/>
                </a:solidFill>
                <a:effectLst/>
                <a:latin typeface="Arial" panose="020B0604020202020204" pitchFamily="34" charset="0"/>
                <a:cs typeface="Arial" panose="020B0604020202020204" pitchFamily="34" charset="0"/>
              </a:rPr>
              <a:t>: The validation loss increases over time, starting from about 2.0 and reaching above 3.0. This indicates that the model's performance on the validation set is worsening as training progresses, a clear sign of </a:t>
            </a:r>
            <a:r>
              <a:rPr lang="en-GB" sz="1600" b="1" i="0" u="sng" strike="noStrike" dirty="0">
                <a:solidFill>
                  <a:srgbClr val="000000"/>
                </a:solidFill>
                <a:effectLst/>
                <a:latin typeface="Arial" panose="020B0604020202020204" pitchFamily="34" charset="0"/>
                <a:cs typeface="Arial" panose="020B0604020202020204" pitchFamily="34" charset="0"/>
              </a:rPr>
              <a:t>overfitting</a:t>
            </a:r>
            <a:r>
              <a:rPr lang="en-GB" sz="1600" dirty="0">
                <a:latin typeface="Arial" panose="020B0604020202020204" pitchFamily="34" charset="0"/>
                <a:cs typeface="Arial" panose="020B0604020202020204" pitchFamily="34" charset="0"/>
              </a:rPr>
              <a:t>.</a:t>
            </a:r>
            <a:endParaRPr lang="en-GB" sz="1600" b="0" i="0" u="none" strike="noStrike" dirty="0">
              <a:solidFill>
                <a:srgbClr val="000000"/>
              </a:solidFill>
              <a:effectLst/>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83ADF9CF-8C15-D638-A049-99700DBB6E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30796" y="8475650"/>
            <a:ext cx="2743200" cy="723900"/>
          </a:xfrm>
          <a:prstGeom prst="rect">
            <a:avLst/>
          </a:prstGeom>
        </p:spPr>
      </p:pic>
    </p:spTree>
    <p:extLst>
      <p:ext uri="{BB962C8B-B14F-4D97-AF65-F5344CB8AC3E}">
        <p14:creationId xmlns:p14="http://schemas.microsoft.com/office/powerpoint/2010/main" val="344753458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825721"/>
          </a:xfrm>
          <a:prstGeom prst="rect">
            <a:avLst/>
          </a:prstGeom>
        </p:spPr>
        <p:txBody>
          <a:bodyPr>
            <a:normAutofit/>
          </a:bodyPr>
          <a:lstStyle/>
          <a:p>
            <a:r>
              <a:rPr lang="de-DE" sz="4400" dirty="0">
                <a:latin typeface="Arial" panose="020B0604020202020204" pitchFamily="34" charset="0"/>
                <a:cs typeface="Arial" panose="020B0604020202020204" pitchFamily="34" charset="0"/>
              </a:rPr>
              <a:t>Zero </a:t>
            </a:r>
            <a:r>
              <a:rPr lang="de-DE" sz="4400" dirty="0" err="1">
                <a:latin typeface="Arial" panose="020B0604020202020204" pitchFamily="34" charset="0"/>
                <a:cs typeface="Arial" panose="020B0604020202020204" pitchFamily="34" charset="0"/>
              </a:rPr>
              <a:t>as</a:t>
            </a:r>
            <a:r>
              <a:rPr lang="de-DE" sz="4400" dirty="0">
                <a:latin typeface="Arial" panose="020B0604020202020204" pitchFamily="34" charset="0"/>
                <a:cs typeface="Arial" panose="020B0604020202020204" pitchFamily="34" charset="0"/>
              </a:rPr>
              <a:t> a </a:t>
            </a:r>
            <a:r>
              <a:rPr lang="de-DE" sz="4400" dirty="0" err="1">
                <a:latin typeface="Arial" panose="020B0604020202020204" pitchFamily="34" charset="0"/>
                <a:cs typeface="Arial" panose="020B0604020202020204" pitchFamily="34" charset="0"/>
              </a:rPr>
              <a:t>predicted</a:t>
            </a:r>
            <a:r>
              <a:rPr lang="de-DE" sz="4400" dirty="0">
                <a:latin typeface="Arial" panose="020B0604020202020204" pitchFamily="34" charset="0"/>
                <a:cs typeface="Arial" panose="020B0604020202020204" pitchFamily="34" charset="0"/>
              </a:rPr>
              <a:t> </a:t>
            </a:r>
            <a:r>
              <a:rPr lang="de-DE" sz="4400" dirty="0" err="1">
                <a:latin typeface="Arial" panose="020B0604020202020204" pitchFamily="34" charset="0"/>
                <a:cs typeface="Arial" panose="020B0604020202020204" pitchFamily="34" charset="0"/>
              </a:rPr>
              <a:t>value</a:t>
            </a:r>
            <a:r>
              <a:rPr lang="de-DE" sz="4400" dirty="0">
                <a:latin typeface="Arial" panose="020B0604020202020204" pitchFamily="34" charset="0"/>
                <a:cs typeface="Arial" panose="020B0604020202020204" pitchFamily="34" charset="0"/>
              </a:rPr>
              <a:t> </a:t>
            </a:r>
            <a:endParaRPr sz="44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96D5489B-C164-699A-EC34-D418CBB5FD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8916" y="1270221"/>
            <a:ext cx="4686967" cy="7236000"/>
          </a:xfrm>
          <a:prstGeom prst="rect">
            <a:avLst/>
          </a:prstGeom>
        </p:spPr>
      </p:pic>
    </p:spTree>
    <p:extLst>
      <p:ext uri="{BB962C8B-B14F-4D97-AF65-F5344CB8AC3E}">
        <p14:creationId xmlns:p14="http://schemas.microsoft.com/office/powerpoint/2010/main" val="1985380965"/>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825721"/>
          </a:xfrm>
          <a:prstGeom prst="rect">
            <a:avLst/>
          </a:prstGeom>
        </p:spPr>
        <p:txBody>
          <a:bodyPr>
            <a:normAutofit/>
          </a:bodyPr>
          <a:lstStyle/>
          <a:p>
            <a:r>
              <a:rPr lang="de-DE" sz="4400" dirty="0">
                <a:latin typeface="Arial" panose="020B0604020202020204" pitchFamily="34" charset="0"/>
                <a:cs typeface="Arial" panose="020B0604020202020204" pitchFamily="34" charset="0"/>
              </a:rPr>
              <a:t> </a:t>
            </a:r>
            <a:r>
              <a:rPr lang="de-DE" sz="4400" dirty="0" err="1">
                <a:latin typeface="Arial" panose="020B0604020202020204" pitchFamily="34" charset="0"/>
                <a:cs typeface="Arial" panose="020B0604020202020204" pitchFamily="34" charset="0"/>
              </a:rPr>
              <a:t>Improving</a:t>
            </a:r>
            <a:r>
              <a:rPr lang="de-DE" sz="4400" dirty="0">
                <a:latin typeface="Arial" panose="020B0604020202020204" pitchFamily="34" charset="0"/>
                <a:cs typeface="Arial" panose="020B0604020202020204" pitchFamily="34" charset="0"/>
              </a:rPr>
              <a:t> </a:t>
            </a:r>
            <a:r>
              <a:rPr lang="de-DE" sz="4400" dirty="0" err="1">
                <a:latin typeface="Arial" panose="020B0604020202020204" pitchFamily="34" charset="0"/>
                <a:cs typeface="Arial" panose="020B0604020202020204" pitchFamily="34" charset="0"/>
              </a:rPr>
              <a:t>the</a:t>
            </a:r>
            <a:r>
              <a:rPr lang="de-DE" sz="4400" dirty="0">
                <a:latin typeface="Arial" panose="020B0604020202020204" pitchFamily="34" charset="0"/>
                <a:cs typeface="Arial" panose="020B0604020202020204" pitchFamily="34" charset="0"/>
              </a:rPr>
              <a:t> Baseline Model </a:t>
            </a:r>
            <a:r>
              <a:rPr lang="de-DE" sz="4400">
                <a:latin typeface="Arial" panose="020B0604020202020204" pitchFamily="34" charset="0"/>
                <a:cs typeface="Arial" panose="020B0604020202020204" pitchFamily="34" charset="0"/>
              </a:rPr>
              <a:t>with LSTM</a:t>
            </a:r>
            <a:endParaRPr sz="44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D9911FCF-5E02-E2E7-C140-F148E39C1D2A}"/>
              </a:ext>
            </a:extLst>
          </p:cNvPr>
          <p:cNvSpPr txBox="1"/>
          <p:nvPr/>
        </p:nvSpPr>
        <p:spPr>
          <a:xfrm>
            <a:off x="669471" y="1455279"/>
            <a:ext cx="11382829" cy="830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defTabSz="457200">
              <a:spcBef>
                <a:spcPts val="1600"/>
              </a:spcBef>
              <a:buSzPct val="100000"/>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2. Model </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predicting</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the</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fifth</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position</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removing</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column</a:t>
            </a:r>
            <a:r>
              <a:rPr lang="de-DE" dirty="0">
                <a:latin typeface="Arial" panose="020B0604020202020204" pitchFamily="34" charset="0"/>
                <a:cs typeface="Arial" panose="020B0604020202020204" pitchFamily="34" charset="0"/>
              </a:rPr>
              <a:t> 1-3, -2 + </a:t>
            </a:r>
            <a:r>
              <a:rPr lang="de-DE" dirty="0" err="1">
                <a:latin typeface="Arial" panose="020B0604020202020204" pitchFamily="34" charset="0"/>
                <a:cs typeface="Arial" panose="020B0604020202020204" pitchFamily="34" charset="0"/>
              </a:rPr>
              <a:t>some</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middle</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positions</a:t>
            </a:r>
            <a:r>
              <a:rPr lang="de-DE" dirty="0">
                <a:latin typeface="Arial" panose="020B0604020202020204" pitchFamily="34" charset="0"/>
                <a:cs typeface="Arial" panose="020B0604020202020204" pitchFamily="34" charset="0"/>
              </a:rPr>
              <a:t> ZEROs </a:t>
            </a:r>
            <a:r>
              <a:rPr lang="de-DE" dirty="0" err="1">
                <a:latin typeface="Arial" panose="020B0604020202020204" pitchFamily="34" charset="0"/>
                <a:cs typeface="Arial" panose="020B0604020202020204" pitchFamily="34" charset="0"/>
              </a:rPr>
              <a:t>removed</a:t>
            </a:r>
            <a:r>
              <a:rPr lang="de-DE" dirty="0">
                <a:latin typeface="Arial" panose="020B0604020202020204" pitchFamily="34" charset="0"/>
                <a:cs typeface="Arial" panose="020B0604020202020204" pitchFamily="34" charset="0"/>
              </a:rPr>
              <a:t>)</a:t>
            </a:r>
          </a:p>
        </p:txBody>
      </p:sp>
      <p:pic>
        <p:nvPicPr>
          <p:cNvPr id="11" name="Picture 10">
            <a:extLst>
              <a:ext uri="{FF2B5EF4-FFF2-40B4-BE49-F238E27FC236}">
                <a16:creationId xmlns:a16="http://schemas.microsoft.com/office/drawing/2014/main" id="{F6A6A319-767D-08E8-E143-54B8DE8CF9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054" y="2898321"/>
            <a:ext cx="9879916" cy="5400000"/>
          </a:xfrm>
          <a:prstGeom prst="rect">
            <a:avLst/>
          </a:prstGeom>
        </p:spPr>
      </p:pic>
      <p:pic>
        <p:nvPicPr>
          <p:cNvPr id="9" name="Picture 8">
            <a:extLst>
              <a:ext uri="{FF2B5EF4-FFF2-40B4-BE49-F238E27FC236}">
                <a16:creationId xmlns:a16="http://schemas.microsoft.com/office/drawing/2014/main" id="{EA4872BB-E6EE-D233-C025-7E75D83677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52681" y="2898321"/>
            <a:ext cx="4850812" cy="4356000"/>
          </a:xfrm>
          <a:prstGeom prst="rect">
            <a:avLst/>
          </a:prstGeom>
        </p:spPr>
      </p:pic>
    </p:spTree>
    <p:extLst>
      <p:ext uri="{BB962C8B-B14F-4D97-AF65-F5344CB8AC3E}">
        <p14:creationId xmlns:p14="http://schemas.microsoft.com/office/powerpoint/2010/main" val="119340620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3DC988-E1FA-8476-E7C6-5B8EE6D2D9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404" y="732839"/>
            <a:ext cx="4665980" cy="4054576"/>
          </a:xfrm>
          <a:prstGeom prst="rect">
            <a:avLst/>
          </a:prstGeom>
        </p:spPr>
      </p:pic>
      <p:grpSp>
        <p:nvGrpSpPr>
          <p:cNvPr id="7" name="Group 6">
            <a:extLst>
              <a:ext uri="{FF2B5EF4-FFF2-40B4-BE49-F238E27FC236}">
                <a16:creationId xmlns:a16="http://schemas.microsoft.com/office/drawing/2014/main" id="{433D43D1-D86A-8926-3016-425252153373}"/>
              </a:ext>
            </a:extLst>
          </p:cNvPr>
          <p:cNvGrpSpPr/>
          <p:nvPr/>
        </p:nvGrpSpPr>
        <p:grpSpPr>
          <a:xfrm>
            <a:off x="5642491" y="751159"/>
            <a:ext cx="6669905" cy="3672000"/>
            <a:chOff x="5642491" y="624840"/>
            <a:chExt cx="6669905" cy="3672000"/>
          </a:xfrm>
        </p:grpSpPr>
        <p:pic>
          <p:nvPicPr>
            <p:cNvPr id="5" name="Picture 4">
              <a:extLst>
                <a:ext uri="{FF2B5EF4-FFF2-40B4-BE49-F238E27FC236}">
                  <a16:creationId xmlns:a16="http://schemas.microsoft.com/office/drawing/2014/main" id="{F2F5EBD4-1693-D6AA-6D34-009794372F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42491" y="624840"/>
              <a:ext cx="6669905" cy="3672000"/>
            </a:xfrm>
            <a:prstGeom prst="rect">
              <a:avLst/>
            </a:prstGeom>
          </p:spPr>
        </p:pic>
        <p:sp>
          <p:nvSpPr>
            <p:cNvPr id="6" name="Right Arrow 5">
              <a:extLst>
                <a:ext uri="{FF2B5EF4-FFF2-40B4-BE49-F238E27FC236}">
                  <a16:creationId xmlns:a16="http://schemas.microsoft.com/office/drawing/2014/main" id="{FD672472-1D96-9D9C-D8DA-2C9BE5C51434}"/>
                </a:ext>
              </a:extLst>
            </p:cNvPr>
            <p:cNvSpPr/>
            <p:nvPr/>
          </p:nvSpPr>
          <p:spPr>
            <a:xfrm rot="10800000">
              <a:off x="7934336" y="1932264"/>
              <a:ext cx="684000" cy="180000"/>
            </a:xfrm>
            <a:prstGeom prst="rightArrow">
              <a:avLst/>
            </a:prstGeom>
            <a:solidFill>
              <a:schemeClr val="accent2">
                <a:lumMod val="60000"/>
                <a:lumOff val="40000"/>
              </a:schemeClr>
            </a:solidFill>
            <a:ln w="12700" cap="flat">
              <a:solidFill>
                <a:schemeClr val="accent2">
                  <a:lumMod val="60000"/>
                  <a:lumOff val="4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DE" sz="2400" b="0" i="0" u="none" strike="noStrike" cap="none" spc="0" normalizeH="0" baseline="0">
                <a:ln>
                  <a:noFill/>
                </a:ln>
                <a:solidFill>
                  <a:srgbClr val="FFFFFF"/>
                </a:solidFill>
                <a:effectLst/>
                <a:uFillTx/>
                <a:latin typeface="+mn-lt"/>
                <a:ea typeface="+mn-ea"/>
                <a:cs typeface="+mn-cs"/>
                <a:sym typeface="Helvetica Light"/>
              </a:endParaRPr>
            </a:p>
          </p:txBody>
        </p:sp>
      </p:grpSp>
      <p:pic>
        <p:nvPicPr>
          <p:cNvPr id="9" name="Picture 8">
            <a:extLst>
              <a:ext uri="{FF2B5EF4-FFF2-40B4-BE49-F238E27FC236}">
                <a16:creationId xmlns:a16="http://schemas.microsoft.com/office/drawing/2014/main" id="{0D1A6158-E597-AA80-85C3-B6013261B2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2404" y="5438441"/>
            <a:ext cx="6566638" cy="3564000"/>
          </a:xfrm>
          <a:prstGeom prst="rect">
            <a:avLst/>
          </a:prstGeom>
        </p:spPr>
      </p:pic>
      <p:sp>
        <p:nvSpPr>
          <p:cNvPr id="13" name="TextBox 12">
            <a:extLst>
              <a:ext uri="{FF2B5EF4-FFF2-40B4-BE49-F238E27FC236}">
                <a16:creationId xmlns:a16="http://schemas.microsoft.com/office/drawing/2014/main" id="{1B860959-7E3F-D6FF-0CC8-C6FF7FE9EDA1}"/>
              </a:ext>
            </a:extLst>
          </p:cNvPr>
          <p:cNvSpPr txBox="1"/>
          <p:nvPr/>
        </p:nvSpPr>
        <p:spPr>
          <a:xfrm>
            <a:off x="7443215" y="5217298"/>
            <a:ext cx="4700659" cy="33239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GB" sz="1400" b="1" i="0" u="none" strike="noStrike" dirty="0">
                <a:solidFill>
                  <a:srgbClr val="000000"/>
                </a:solidFill>
                <a:effectLst/>
                <a:latin typeface="Arial" panose="020B0604020202020204" pitchFamily="34" charset="0"/>
                <a:cs typeface="Arial" panose="020B0604020202020204" pitchFamily="34" charset="0"/>
              </a:rPr>
              <a:t>Model Accuracy</a:t>
            </a:r>
          </a:p>
          <a:p>
            <a:pPr algn="l">
              <a:buFont typeface="Arial" panose="020B0604020202020204" pitchFamily="34" charset="0"/>
              <a:buChar char="•"/>
            </a:pPr>
            <a:r>
              <a:rPr lang="en-GB" sz="1400" b="1" i="0" u="none" strike="noStrike" dirty="0">
                <a:solidFill>
                  <a:schemeClr val="accent1">
                    <a:lumMod val="75000"/>
                  </a:schemeClr>
                </a:solidFill>
                <a:effectLst/>
                <a:latin typeface="Arial" panose="020B0604020202020204" pitchFamily="34" charset="0"/>
                <a:cs typeface="Arial" panose="020B0604020202020204" pitchFamily="34" charset="0"/>
              </a:rPr>
              <a:t>Training Accuracy</a:t>
            </a:r>
            <a:r>
              <a:rPr lang="en-GB" sz="1400" b="0" i="0" u="none" strike="noStrike" dirty="0">
                <a:solidFill>
                  <a:srgbClr val="000000"/>
                </a:solidFill>
                <a:effectLst/>
                <a:latin typeface="Arial" panose="020B0604020202020204" pitchFamily="34" charset="0"/>
                <a:cs typeface="Arial" panose="020B0604020202020204" pitchFamily="34" charset="0"/>
              </a:rPr>
              <a:t>: The training accuracy steadily increases and reaches around 0.65 (65%) by the 100th epoch.</a:t>
            </a:r>
          </a:p>
          <a:p>
            <a:pPr algn="l">
              <a:buFont typeface="Arial" panose="020B0604020202020204" pitchFamily="34" charset="0"/>
              <a:buChar char="•"/>
            </a:pPr>
            <a:r>
              <a:rPr lang="en-GB" sz="1400" b="1" i="0" u="none" strike="noStrike" dirty="0">
                <a:solidFill>
                  <a:schemeClr val="accent1">
                    <a:lumMod val="75000"/>
                  </a:schemeClr>
                </a:solidFill>
                <a:effectLst/>
                <a:latin typeface="Arial" panose="020B0604020202020204" pitchFamily="34" charset="0"/>
                <a:cs typeface="Arial" panose="020B0604020202020204" pitchFamily="34" charset="0"/>
              </a:rPr>
              <a:t>Validation Accuracy</a:t>
            </a:r>
            <a:r>
              <a:rPr lang="en-GB" sz="1400" b="0" i="0" u="none" strike="noStrike" dirty="0">
                <a:solidFill>
                  <a:srgbClr val="000000"/>
                </a:solidFill>
                <a:effectLst/>
                <a:latin typeface="Arial" panose="020B0604020202020204" pitchFamily="34" charset="0"/>
                <a:cs typeface="Arial" panose="020B0604020202020204" pitchFamily="34" charset="0"/>
              </a:rPr>
              <a:t>: The validation accuracy decreases over time and stabilizes around 0.40 (40%).</a:t>
            </a:r>
          </a:p>
          <a:p>
            <a:pPr algn="l">
              <a:buFont typeface="Arial" panose="020B0604020202020204" pitchFamily="34" charset="0"/>
              <a:buChar char="•"/>
            </a:pPr>
            <a:endParaRPr lang="en-GB" sz="1400" b="0" i="0" u="none" strike="noStrike" dirty="0">
              <a:solidFill>
                <a:srgbClr val="000000"/>
              </a:solidFill>
              <a:effectLst/>
              <a:latin typeface="Arial" panose="020B0604020202020204" pitchFamily="34" charset="0"/>
              <a:cs typeface="Arial" panose="020B0604020202020204" pitchFamily="34" charset="0"/>
            </a:endParaRPr>
          </a:p>
          <a:p>
            <a:pPr algn="l"/>
            <a:r>
              <a:rPr lang="en-GB" sz="1400" b="1" i="0" u="none" strike="noStrike" dirty="0">
                <a:solidFill>
                  <a:srgbClr val="000000"/>
                </a:solidFill>
                <a:effectLst/>
                <a:latin typeface="Arial" panose="020B0604020202020204" pitchFamily="34" charset="0"/>
                <a:cs typeface="Arial" panose="020B0604020202020204" pitchFamily="34" charset="0"/>
              </a:rPr>
              <a:t>Model Loss</a:t>
            </a:r>
          </a:p>
          <a:p>
            <a:pPr algn="l">
              <a:buFont typeface="Arial" panose="020B0604020202020204" pitchFamily="34" charset="0"/>
              <a:buChar char="•"/>
            </a:pPr>
            <a:r>
              <a:rPr lang="en-GB" sz="1400" b="1" i="0" u="none" strike="noStrike" dirty="0">
                <a:solidFill>
                  <a:schemeClr val="accent4"/>
                </a:solidFill>
                <a:effectLst/>
                <a:latin typeface="Arial" panose="020B0604020202020204" pitchFamily="34" charset="0"/>
                <a:cs typeface="Arial" panose="020B0604020202020204" pitchFamily="34" charset="0"/>
              </a:rPr>
              <a:t>Training Loss</a:t>
            </a:r>
            <a:r>
              <a:rPr lang="en-GB" sz="1400" b="0" i="0" u="none" strike="noStrike" dirty="0">
                <a:solidFill>
                  <a:srgbClr val="000000"/>
                </a:solidFill>
                <a:effectLst/>
                <a:latin typeface="Arial" panose="020B0604020202020204" pitchFamily="34" charset="0"/>
                <a:cs typeface="Arial" panose="020B0604020202020204" pitchFamily="34" charset="0"/>
              </a:rPr>
              <a:t>: The training loss consistently decreases and reaches around 1.1 by the 100th epoch.</a:t>
            </a:r>
          </a:p>
          <a:p>
            <a:pPr algn="l">
              <a:buFont typeface="Arial" panose="020B0604020202020204" pitchFamily="34" charset="0"/>
              <a:buChar char="•"/>
            </a:pPr>
            <a:r>
              <a:rPr lang="en-GB" sz="1400" b="1" i="0" u="none" strike="noStrike" dirty="0">
                <a:solidFill>
                  <a:schemeClr val="accent4"/>
                </a:solidFill>
                <a:effectLst/>
                <a:latin typeface="Arial" panose="020B0604020202020204" pitchFamily="34" charset="0"/>
                <a:cs typeface="Arial" panose="020B0604020202020204" pitchFamily="34" charset="0"/>
              </a:rPr>
              <a:t>Validation Loss</a:t>
            </a:r>
            <a:r>
              <a:rPr lang="en-GB" sz="1400" b="0" i="0" u="none" strike="noStrike" dirty="0">
                <a:solidFill>
                  <a:srgbClr val="000000"/>
                </a:solidFill>
                <a:effectLst/>
                <a:latin typeface="Arial" panose="020B0604020202020204" pitchFamily="34" charset="0"/>
                <a:cs typeface="Arial" panose="020B0604020202020204" pitchFamily="34" charset="0"/>
              </a:rPr>
              <a:t>: The validation loss increases over time and stabilizes around 2.75, showing high variability.</a:t>
            </a:r>
          </a:p>
          <a:p>
            <a:pPr algn="l">
              <a:buFont typeface="Arial" panose="020B0604020202020204" pitchFamily="34" charset="0"/>
              <a:buChar char="•"/>
            </a:pPr>
            <a:endParaRPr lang="en-GB" sz="1400" b="0" i="0" u="none" strike="noStrike" dirty="0">
              <a:solidFill>
                <a:srgbClr val="000000"/>
              </a:solidFill>
              <a:effectLst/>
              <a:latin typeface="Arial" panose="020B0604020202020204" pitchFamily="34" charset="0"/>
              <a:cs typeface="Arial" panose="020B0604020202020204" pitchFamily="34" charset="0"/>
            </a:endParaRPr>
          </a:p>
          <a:p>
            <a:pPr algn="l"/>
            <a:r>
              <a:rPr lang="en-GB" sz="1400" b="1" i="0" u="none" strike="noStrike" dirty="0">
                <a:solidFill>
                  <a:srgbClr val="000000"/>
                </a:solidFill>
                <a:effectLst/>
                <a:latin typeface="Arial" panose="020B0604020202020204" pitchFamily="34" charset="0"/>
                <a:cs typeface="Arial" panose="020B0604020202020204" pitchFamily="34" charset="0"/>
              </a:rPr>
              <a:t>Analysis</a:t>
            </a:r>
          </a:p>
          <a:p>
            <a:pPr algn="l"/>
            <a:r>
              <a:rPr lang="en-GB" sz="1400" b="1" i="0" u="none" strike="noStrike" dirty="0">
                <a:solidFill>
                  <a:srgbClr val="000000"/>
                </a:solidFill>
                <a:effectLst/>
                <a:latin typeface="Arial" panose="020B0604020202020204" pitchFamily="34" charset="0"/>
                <a:cs typeface="Arial" panose="020B0604020202020204" pitchFamily="34" charset="0"/>
                <a:sym typeface="Wingdings" pitchFamily="2" charset="2"/>
              </a:rPr>
              <a:t> Not </a:t>
            </a:r>
            <a:r>
              <a:rPr lang="en-GB" sz="1400" b="1" dirty="0">
                <a:latin typeface="Arial" panose="020B0604020202020204" pitchFamily="34" charset="0"/>
                <a:cs typeface="Arial" panose="020B0604020202020204" pitchFamily="34" charset="0"/>
                <a:sym typeface="Wingdings" pitchFamily="2" charset="2"/>
              </a:rPr>
              <a:t>o</a:t>
            </a:r>
            <a:r>
              <a:rPr lang="en-GB" sz="1400" b="1" i="0" u="none" strike="noStrike" dirty="0">
                <a:solidFill>
                  <a:srgbClr val="000000"/>
                </a:solidFill>
                <a:effectLst/>
                <a:latin typeface="Arial" panose="020B0604020202020204" pitchFamily="34" charset="0"/>
                <a:cs typeface="Arial" panose="020B0604020202020204" pitchFamily="34" charset="0"/>
              </a:rPr>
              <a:t>verfitting </a:t>
            </a:r>
            <a:r>
              <a:rPr lang="en-GB" sz="1400" b="1" i="0" u="none" strike="noStrike" dirty="0">
                <a:solidFill>
                  <a:srgbClr val="000000"/>
                </a:solidFill>
                <a:effectLst/>
                <a:latin typeface="Arial" panose="020B0604020202020204" pitchFamily="34" charset="0"/>
                <a:cs typeface="Arial" panose="020B0604020202020204" pitchFamily="34" charset="0"/>
                <a:sym typeface="Wingdings" pitchFamily="2" charset="2"/>
              </a:rPr>
              <a:t> </a:t>
            </a:r>
            <a:r>
              <a:rPr lang="en-GB" sz="1400" b="1" i="0" u="none" strike="noStrike" dirty="0">
                <a:solidFill>
                  <a:srgbClr val="00B050"/>
                </a:solidFill>
                <a:effectLst/>
                <a:latin typeface="Arial" panose="020B0604020202020204" pitchFamily="34" charset="0"/>
                <a:cs typeface="Arial" panose="020B0604020202020204" pitchFamily="34" charset="0"/>
                <a:sym typeface="Wingdings" pitchFamily="2" charset="2"/>
              </a:rPr>
              <a:t>data IS RANDOM</a:t>
            </a:r>
            <a:endParaRPr lang="en-GB" sz="1400" b="0" i="0" u="none" strike="noStrike" dirty="0">
              <a:solidFill>
                <a:srgbClr val="00B050"/>
              </a:solidFill>
              <a:effectLst/>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231DB718-D240-E1FB-BC3A-B6AC2158B6F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57681" y="8541285"/>
            <a:ext cx="4071725" cy="576000"/>
          </a:xfrm>
          <a:prstGeom prst="rect">
            <a:avLst/>
          </a:prstGeom>
        </p:spPr>
      </p:pic>
    </p:spTree>
    <p:extLst>
      <p:ext uri="{BB962C8B-B14F-4D97-AF65-F5344CB8AC3E}">
        <p14:creationId xmlns:p14="http://schemas.microsoft.com/office/powerpoint/2010/main" val="364214407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825721"/>
          </a:xfrm>
          <a:prstGeom prst="rect">
            <a:avLst/>
          </a:prstGeom>
        </p:spPr>
        <p:txBody>
          <a:bodyPr>
            <a:normAutofit/>
          </a:bodyPr>
          <a:lstStyle/>
          <a:p>
            <a:r>
              <a:rPr lang="de-DE" sz="4400" dirty="0" err="1">
                <a:latin typeface="Arial" panose="020B0604020202020204" pitchFamily="34" charset="0"/>
                <a:cs typeface="Arial" panose="020B0604020202020204" pitchFamily="34" charset="0"/>
              </a:rPr>
              <a:t>Result</a:t>
            </a:r>
            <a:endParaRPr sz="44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D9911FCF-5E02-E2E7-C140-F148E39C1D2A}"/>
              </a:ext>
            </a:extLst>
          </p:cNvPr>
          <p:cNvSpPr txBox="1"/>
          <p:nvPr/>
        </p:nvSpPr>
        <p:spPr>
          <a:xfrm>
            <a:off x="669471" y="1455279"/>
            <a:ext cx="11522529" cy="73661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defTabSz="457200">
              <a:spcBef>
                <a:spcPts val="1600"/>
              </a:spcBef>
              <a:buSzPct val="100000"/>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Baseline Model</a:t>
            </a:r>
            <a:endParaRPr lang="de-DE" dirty="0">
              <a:latin typeface="Arial" panose="020B0604020202020204" pitchFamily="34" charset="0"/>
              <a:cs typeface="Arial" panose="020B0604020202020204" pitchFamily="34" charset="0"/>
            </a:endParaRPr>
          </a:p>
          <a:p>
            <a:pPr algn="l" defTabSz="457200">
              <a:spcAft>
                <a:spcPts val="1000"/>
              </a:spcAft>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rPr>
              <a:t>	</a:t>
            </a:r>
            <a:r>
              <a:rPr lang="de-DE" sz="2000" dirty="0">
                <a:solidFill>
                  <a:srgbClr val="222222"/>
                </a:solidFill>
                <a:latin typeface="Arial" panose="020B0604020202020204" pitchFamily="34" charset="0"/>
                <a:cs typeface="Arial" panose="020B0604020202020204" pitchFamily="34" charset="0"/>
              </a:rPr>
              <a:t>(</a:t>
            </a:r>
            <a:r>
              <a:rPr lang="de-DE" sz="2000" dirty="0" err="1">
                <a:solidFill>
                  <a:srgbClr val="222222"/>
                </a:solidFill>
                <a:latin typeface="Arial" panose="020B0604020202020204" pitchFamily="34" charset="0"/>
                <a:cs typeface="Arial" panose="020B0604020202020204" pitchFamily="34" charset="0"/>
              </a:rPr>
              <a:t>predicting</a:t>
            </a:r>
            <a:r>
              <a:rPr lang="de-DE" sz="2000" dirty="0">
                <a:solidFill>
                  <a:srgbClr val="222222"/>
                </a:solidFill>
                <a:latin typeface="Arial" panose="020B0604020202020204" pitchFamily="34" charset="0"/>
                <a:cs typeface="Arial" panose="020B0604020202020204" pitchFamily="34" charset="0"/>
              </a:rPr>
              <a:t> </a:t>
            </a:r>
            <a:r>
              <a:rPr lang="de-DE" sz="2000" dirty="0" err="1">
                <a:solidFill>
                  <a:srgbClr val="222222"/>
                </a:solidFill>
                <a:latin typeface="Arial" panose="020B0604020202020204" pitchFamily="34" charset="0"/>
                <a:cs typeface="Arial" panose="020B0604020202020204" pitchFamily="34" charset="0"/>
              </a:rPr>
              <a:t>the</a:t>
            </a:r>
            <a:r>
              <a:rPr lang="de-DE" sz="2000" dirty="0">
                <a:solidFill>
                  <a:srgbClr val="222222"/>
                </a:solidFill>
                <a:latin typeface="Arial" panose="020B0604020202020204" pitchFamily="34" charset="0"/>
                <a:cs typeface="Arial" panose="020B0604020202020204" pitchFamily="34" charset="0"/>
              </a:rPr>
              <a:t> </a:t>
            </a:r>
            <a:r>
              <a:rPr lang="de-DE" sz="2000" dirty="0" err="1">
                <a:solidFill>
                  <a:srgbClr val="222222"/>
                </a:solidFill>
                <a:latin typeface="Arial" panose="020B0604020202020204" pitchFamily="34" charset="0"/>
                <a:cs typeface="Arial" panose="020B0604020202020204" pitchFamily="34" charset="0"/>
              </a:rPr>
              <a:t>fifth</a:t>
            </a:r>
            <a:r>
              <a:rPr lang="de-DE" sz="2000" dirty="0">
                <a:solidFill>
                  <a:srgbClr val="222222"/>
                </a:solidFill>
                <a:latin typeface="Arial" panose="020B0604020202020204" pitchFamily="34" charset="0"/>
                <a:cs typeface="Arial" panose="020B0604020202020204" pitchFamily="34" charset="0"/>
              </a:rPr>
              <a:t> </a:t>
            </a:r>
            <a:r>
              <a:rPr lang="de-DE" sz="2000" dirty="0" err="1">
                <a:solidFill>
                  <a:srgbClr val="222222"/>
                </a:solidFill>
                <a:latin typeface="Arial" panose="020B0604020202020204" pitchFamily="34" charset="0"/>
                <a:cs typeface="Arial" panose="020B0604020202020204" pitchFamily="34" charset="0"/>
              </a:rPr>
              <a:t>position</a:t>
            </a:r>
            <a:r>
              <a:rPr lang="de-DE" sz="2000" dirty="0">
                <a:solidFill>
                  <a:srgbClr val="222222"/>
                </a:solidFill>
                <a:latin typeface="Arial" panose="020B0604020202020204" pitchFamily="34" charset="0"/>
                <a:cs typeface="Arial" panose="020B0604020202020204" pitchFamily="34" charset="0"/>
              </a:rPr>
              <a:t> (</a:t>
            </a:r>
            <a:r>
              <a:rPr lang="de-DE" sz="2000" dirty="0" err="1">
                <a:solidFill>
                  <a:srgbClr val="222222"/>
                </a:solidFill>
                <a:latin typeface="Arial" panose="020B0604020202020204" pitchFamily="34" charset="0"/>
                <a:cs typeface="Arial" panose="020B0604020202020204" pitchFamily="34" charset="0"/>
              </a:rPr>
              <a:t>removing</a:t>
            </a:r>
            <a:r>
              <a:rPr lang="de-DE" sz="2000" dirty="0">
                <a:solidFill>
                  <a:srgbClr val="222222"/>
                </a:solidFill>
                <a:latin typeface="Arial" panose="020B0604020202020204" pitchFamily="34" charset="0"/>
                <a:cs typeface="Arial" panose="020B0604020202020204" pitchFamily="34" charset="0"/>
              </a:rPr>
              <a:t> </a:t>
            </a:r>
            <a:r>
              <a:rPr lang="de-DE" sz="2000" dirty="0" err="1">
                <a:solidFill>
                  <a:srgbClr val="222222"/>
                </a:solidFill>
                <a:latin typeface="Arial" panose="020B0604020202020204" pitchFamily="34" charset="0"/>
                <a:cs typeface="Arial" panose="020B0604020202020204" pitchFamily="34" charset="0"/>
              </a:rPr>
              <a:t>column</a:t>
            </a:r>
            <a:r>
              <a:rPr lang="de-DE" sz="2000" dirty="0">
                <a:solidFill>
                  <a:srgbClr val="222222"/>
                </a:solidFill>
                <a:latin typeface="Arial" panose="020B0604020202020204" pitchFamily="34" charset="0"/>
                <a:cs typeface="Arial" panose="020B0604020202020204" pitchFamily="34" charset="0"/>
              </a:rPr>
              <a:t> 1-3, -2)</a:t>
            </a:r>
          </a:p>
          <a:p>
            <a:pPr lvl="1" indent="0" algn="l" defTabSz="457200">
              <a:spcBef>
                <a:spcPts val="1600"/>
              </a:spcBef>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rPr>
              <a:t>	</a:t>
            </a:r>
            <a:r>
              <a:rPr lang="de-DE" dirty="0">
                <a:latin typeface="Arial" panose="020B0604020202020204" pitchFamily="34" charset="0"/>
                <a:cs typeface="Arial" panose="020B0604020202020204" pitchFamily="34" charset="0"/>
                <a:sym typeface="Wingdings" pitchFamily="2" charset="2"/>
              </a:rPr>
              <a:t> 1000 </a:t>
            </a:r>
            <a:r>
              <a:rPr lang="de-DE" dirty="0" err="1">
                <a:latin typeface="Arial" panose="020B0604020202020204" pitchFamily="34" charset="0"/>
                <a:cs typeface="Arial" panose="020B0604020202020204" pitchFamily="34" charset="0"/>
                <a:sym typeface="Wingdings" pitchFamily="2" charset="2"/>
              </a:rPr>
              <a:t>epochs</a:t>
            </a:r>
            <a:r>
              <a:rPr lang="de-DE" dirty="0">
                <a:latin typeface="Arial" panose="020B0604020202020204" pitchFamily="34" charset="0"/>
                <a:cs typeface="Arial" panose="020B0604020202020204" pitchFamily="34" charset="0"/>
                <a:sym typeface="Wingdings" pitchFamily="2" charset="2"/>
              </a:rPr>
              <a:t>: High Training </a:t>
            </a:r>
            <a:r>
              <a:rPr lang="de-DE" dirty="0" err="1">
                <a:latin typeface="Arial" panose="020B0604020202020204" pitchFamily="34" charset="0"/>
                <a:cs typeface="Arial" panose="020B0604020202020204" pitchFamily="34" charset="0"/>
                <a:sym typeface="Wingdings" pitchFamily="2" charset="2"/>
              </a:rPr>
              <a:t>Accurancy</a:t>
            </a:r>
            <a:r>
              <a:rPr lang="de-DE" dirty="0">
                <a:latin typeface="Arial" panose="020B0604020202020204" pitchFamily="34" charset="0"/>
                <a:cs typeface="Arial" panose="020B0604020202020204" pitchFamily="34" charset="0"/>
                <a:sym typeface="Wingdings" pitchFamily="2" charset="2"/>
              </a:rPr>
              <a:t> 67 % + </a:t>
            </a:r>
            <a:r>
              <a:rPr lang="de-DE" b="1" dirty="0">
                <a:latin typeface="Arial" panose="020B0604020202020204" pitchFamily="34" charset="0"/>
                <a:cs typeface="Arial" panose="020B0604020202020204" pitchFamily="34" charset="0"/>
                <a:sym typeface="Wingdings" pitchFamily="2" charset="2"/>
              </a:rPr>
              <a:t>Learning</a:t>
            </a:r>
            <a:r>
              <a:rPr lang="de-DE" dirty="0">
                <a:latin typeface="Arial" panose="020B0604020202020204" pitchFamily="34" charset="0"/>
                <a:cs typeface="Arial" panose="020B0604020202020204" pitchFamily="34" charset="0"/>
                <a:sym typeface="Wingdings" pitchFamily="2" charset="2"/>
              </a:rPr>
              <a:t> + </a:t>
            </a:r>
            <a:r>
              <a:rPr lang="de-DE" dirty="0" err="1">
                <a:latin typeface="Arial" panose="020B0604020202020204" pitchFamily="34" charset="0"/>
                <a:cs typeface="Arial" panose="020B0604020202020204" pitchFamily="34" charset="0"/>
                <a:sym typeface="Wingdings" pitchFamily="2" charset="2"/>
              </a:rPr>
              <a:t>Overfitting</a:t>
            </a:r>
            <a:endParaRPr lang="de-DE" dirty="0">
              <a:latin typeface="Arial" panose="020B0604020202020204" pitchFamily="34" charset="0"/>
              <a:cs typeface="Arial" panose="020B0604020202020204" pitchFamily="34" charset="0"/>
              <a:sym typeface="Wingdings" pitchFamily="2" charset="2"/>
            </a:endParaRPr>
          </a:p>
          <a:p>
            <a:pPr lvl="1" indent="0" algn="l" defTabSz="457200">
              <a:spcBef>
                <a:spcPts val="1600"/>
              </a:spcBef>
              <a:spcAft>
                <a:spcPts val="1800"/>
              </a:spcAft>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Predicted</a:t>
            </a: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mainly</a:t>
            </a:r>
            <a:r>
              <a:rPr lang="de-DE" dirty="0">
                <a:latin typeface="Arial" panose="020B0604020202020204" pitchFamily="34" charset="0"/>
                <a:cs typeface="Arial" panose="020B0604020202020204" pitchFamily="34" charset="0"/>
                <a:sym typeface="Wingdings" pitchFamily="2" charset="2"/>
              </a:rPr>
              <a:t> ZEROs </a:t>
            </a:r>
            <a:endParaRPr lang="de-DE" dirty="0">
              <a:latin typeface="Arial" panose="020B0604020202020204" pitchFamily="34" charset="0"/>
              <a:cs typeface="Arial" panose="020B0604020202020204" pitchFamily="34" charset="0"/>
            </a:endParaRPr>
          </a:p>
          <a:p>
            <a:pPr algn="l" defTabSz="457200">
              <a:spcBef>
                <a:spcPts val="1600"/>
              </a:spcBef>
              <a:buSzPct val="100000"/>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Model </a:t>
            </a:r>
            <a:r>
              <a:rPr lang="de-DE" b="1" dirty="0" err="1">
                <a:latin typeface="Arial" panose="020B0604020202020204" pitchFamily="34" charset="0"/>
                <a:cs typeface="Arial" panose="020B0604020202020204" pitchFamily="34" charset="0"/>
              </a:rPr>
              <a:t>with</a:t>
            </a:r>
            <a:r>
              <a:rPr lang="de-DE" b="1" dirty="0">
                <a:latin typeface="Arial" panose="020B0604020202020204" pitchFamily="34" charset="0"/>
                <a:cs typeface="Arial" panose="020B0604020202020204" pitchFamily="34" charset="0"/>
              </a:rPr>
              <a:t> LSTM</a:t>
            </a:r>
            <a:endParaRPr lang="de-DE" dirty="0">
              <a:latin typeface="Arial" panose="020B0604020202020204" pitchFamily="34" charset="0"/>
              <a:cs typeface="Arial" panose="020B0604020202020204" pitchFamily="34" charset="0"/>
            </a:endParaRPr>
          </a:p>
          <a:p>
            <a:pPr algn="l" defTabSz="457200">
              <a:spcAft>
                <a:spcPts val="1000"/>
              </a:spcAft>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rPr>
              <a:t>	</a:t>
            </a:r>
            <a:r>
              <a:rPr lang="de-DE" sz="2000" dirty="0">
                <a:latin typeface="Arial" panose="020B0604020202020204" pitchFamily="34" charset="0"/>
                <a:cs typeface="Arial" panose="020B0604020202020204" pitchFamily="34" charset="0"/>
              </a:rPr>
              <a:t>(</a:t>
            </a:r>
            <a:r>
              <a:rPr lang="de-DE" sz="2000" dirty="0" err="1">
                <a:latin typeface="Arial" panose="020B0604020202020204" pitchFamily="34" charset="0"/>
                <a:cs typeface="Arial" panose="020B0604020202020204" pitchFamily="34" charset="0"/>
              </a:rPr>
              <a:t>predicting</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the</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fifth</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position</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removing</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column</a:t>
            </a:r>
            <a:r>
              <a:rPr lang="de-DE" sz="2000" dirty="0">
                <a:latin typeface="Arial" panose="020B0604020202020204" pitchFamily="34" charset="0"/>
                <a:cs typeface="Arial" panose="020B0604020202020204" pitchFamily="34" charset="0"/>
              </a:rPr>
              <a:t> 1-3, -2 + </a:t>
            </a:r>
            <a:r>
              <a:rPr lang="de-DE" sz="2000" dirty="0" err="1">
                <a:latin typeface="Arial" panose="020B0604020202020204" pitchFamily="34" charset="0"/>
                <a:cs typeface="Arial" panose="020B0604020202020204" pitchFamily="34" charset="0"/>
              </a:rPr>
              <a:t>some</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middle</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positions</a:t>
            </a:r>
            <a:r>
              <a:rPr lang="de-DE" sz="2000" dirty="0">
                <a:latin typeface="Arial" panose="020B0604020202020204" pitchFamily="34" charset="0"/>
                <a:cs typeface="Arial" panose="020B0604020202020204" pitchFamily="34" charset="0"/>
              </a:rPr>
              <a:t> ZEROs </a:t>
            </a:r>
            <a:r>
              <a:rPr lang="de-DE" sz="2000" dirty="0" err="1">
                <a:latin typeface="Arial" panose="020B0604020202020204" pitchFamily="34" charset="0"/>
                <a:cs typeface="Arial" panose="020B0604020202020204" pitchFamily="34" charset="0"/>
              </a:rPr>
              <a:t>removed</a:t>
            </a:r>
            <a:r>
              <a:rPr lang="de-DE" sz="2000" dirty="0">
                <a:latin typeface="Arial" panose="020B0604020202020204" pitchFamily="34" charset="0"/>
                <a:cs typeface="Arial" panose="020B0604020202020204" pitchFamily="34" charset="0"/>
              </a:rPr>
              <a:t>)</a:t>
            </a:r>
          </a:p>
          <a:p>
            <a:pPr algn="l" defTabSz="457200">
              <a:spcBef>
                <a:spcPts val="1600"/>
              </a:spcBef>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rPr>
              <a:t>	⎯ First </a:t>
            </a:r>
            <a:r>
              <a:rPr lang="de-DE" dirty="0" err="1">
                <a:latin typeface="Arial" panose="020B0604020202020204" pitchFamily="34" charset="0"/>
                <a:cs typeface="Arial" panose="020B0604020202020204" pitchFamily="34" charset="0"/>
              </a:rPr>
              <a:t>version</a:t>
            </a:r>
            <a:r>
              <a:rPr lang="de-DE" dirty="0">
                <a:latin typeface="Arial" panose="020B0604020202020204" pitchFamily="34" charset="0"/>
                <a:cs typeface="Arial" panose="020B0604020202020204" pitchFamily="34" charset="0"/>
              </a:rPr>
              <a:t> </a:t>
            </a:r>
            <a:r>
              <a:rPr lang="de-DE" dirty="0">
                <a:latin typeface="Arial" panose="020B0604020202020204" pitchFamily="34" charset="0"/>
                <a:cs typeface="Arial" panose="020B0604020202020204" pitchFamily="34" charset="0"/>
                <a:sym typeface="Wingdings" pitchFamily="2" charset="2"/>
              </a:rPr>
              <a:t> </a:t>
            </a:r>
          </a:p>
          <a:p>
            <a:pPr algn="l" defTabSz="457200">
              <a:spcBef>
                <a:spcPts val="1000"/>
              </a:spcBef>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30 </a:t>
            </a:r>
            <a:r>
              <a:rPr lang="de-DE" dirty="0" err="1">
                <a:latin typeface="Arial" panose="020B0604020202020204" pitchFamily="34" charset="0"/>
                <a:cs typeface="Arial" panose="020B0604020202020204" pitchFamily="34" charset="0"/>
                <a:sym typeface="Wingdings" pitchFamily="2" charset="2"/>
              </a:rPr>
              <a:t>epochs</a:t>
            </a:r>
            <a:endParaRPr lang="de-DE" dirty="0">
              <a:latin typeface="Arial" panose="020B0604020202020204" pitchFamily="34" charset="0"/>
              <a:cs typeface="Arial" panose="020B0604020202020204" pitchFamily="34" charset="0"/>
              <a:sym typeface="Wingdings" pitchFamily="2" charset="2"/>
            </a:endParaRPr>
          </a:p>
          <a:p>
            <a:pPr algn="l" defTabSz="457200">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100 </a:t>
            </a:r>
            <a:r>
              <a:rPr lang="de-DE" dirty="0" err="1">
                <a:latin typeface="Arial" panose="020B0604020202020204" pitchFamily="34" charset="0"/>
                <a:cs typeface="Arial" panose="020B0604020202020204" pitchFamily="34" charset="0"/>
                <a:sym typeface="Wingdings" pitchFamily="2" charset="2"/>
              </a:rPr>
              <a:t>epochs</a:t>
            </a:r>
            <a:endParaRPr lang="de-DE" dirty="0">
              <a:latin typeface="Arial" panose="020B0604020202020204" pitchFamily="34" charset="0"/>
              <a:cs typeface="Arial" panose="020B0604020202020204" pitchFamily="34" charset="0"/>
              <a:sym typeface="Wingdings" pitchFamily="2" charset="2"/>
            </a:endParaRPr>
          </a:p>
          <a:p>
            <a:pPr algn="l" defTabSz="457200">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1000 </a:t>
            </a:r>
            <a:r>
              <a:rPr lang="de-DE" dirty="0" err="1">
                <a:latin typeface="Arial" panose="020B0604020202020204" pitchFamily="34" charset="0"/>
                <a:cs typeface="Arial" panose="020B0604020202020204" pitchFamily="34" charset="0"/>
                <a:sym typeface="Wingdings" pitchFamily="2" charset="2"/>
              </a:rPr>
              <a:t>epochs</a:t>
            </a: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with</a:t>
            </a: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increased</a:t>
            </a: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batch</a:t>
            </a: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sizes</a:t>
            </a:r>
            <a:endParaRPr lang="de-DE" dirty="0">
              <a:latin typeface="Arial" panose="020B0604020202020204" pitchFamily="34" charset="0"/>
              <a:cs typeface="Arial" panose="020B0604020202020204" pitchFamily="34" charset="0"/>
              <a:sym typeface="Wingdings" pitchFamily="2" charset="2"/>
            </a:endParaRPr>
          </a:p>
          <a:p>
            <a:pPr algn="l" defTabSz="457200">
              <a:spcBef>
                <a:spcPts val="1000"/>
              </a:spcBef>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 High Training </a:t>
            </a:r>
            <a:r>
              <a:rPr lang="de-DE" dirty="0" err="1">
                <a:latin typeface="Arial" panose="020B0604020202020204" pitchFamily="34" charset="0"/>
                <a:cs typeface="Arial" panose="020B0604020202020204" pitchFamily="34" charset="0"/>
                <a:sym typeface="Wingdings" pitchFamily="2" charset="2"/>
              </a:rPr>
              <a:t>Accurancy</a:t>
            </a:r>
            <a:r>
              <a:rPr lang="de-DE" dirty="0">
                <a:latin typeface="Arial" panose="020B0604020202020204" pitchFamily="34" charset="0"/>
                <a:cs typeface="Arial" panose="020B0604020202020204" pitchFamily="34" charset="0"/>
                <a:sym typeface="Wingdings" pitchFamily="2" charset="2"/>
              </a:rPr>
              <a:t> 65 % + not </a:t>
            </a:r>
            <a:r>
              <a:rPr lang="de-DE" dirty="0" err="1">
                <a:latin typeface="Arial" panose="020B0604020202020204" pitchFamily="34" charset="0"/>
                <a:cs typeface="Arial" panose="020B0604020202020204" pitchFamily="34" charset="0"/>
                <a:sym typeface="Wingdings" pitchFamily="2" charset="2"/>
              </a:rPr>
              <a:t>Overfitting</a:t>
            </a:r>
            <a:endParaRPr lang="de-DE" dirty="0">
              <a:latin typeface="Arial" panose="020B0604020202020204" pitchFamily="34" charset="0"/>
              <a:cs typeface="Arial" panose="020B0604020202020204" pitchFamily="34" charset="0"/>
              <a:sym typeface="Wingdings" pitchFamily="2" charset="2"/>
            </a:endParaRPr>
          </a:p>
          <a:p>
            <a:pPr algn="l" defTabSz="457200">
              <a:spcBef>
                <a:spcPts val="1000"/>
              </a:spcBef>
              <a:buSzPct val="100000"/>
              <a:defRPr sz="2400">
                <a:solidFill>
                  <a:srgbClr val="222222"/>
                </a:solidFill>
                <a:latin typeface="Helvetica"/>
                <a:ea typeface="Helvetica"/>
                <a:cs typeface="Helvetica"/>
                <a:sym typeface="Helvetica"/>
              </a:defRPr>
            </a:pPr>
            <a:endParaRPr lang="de-DE" dirty="0">
              <a:latin typeface="Arial" panose="020B0604020202020204" pitchFamily="34" charset="0"/>
              <a:cs typeface="Arial" panose="020B0604020202020204" pitchFamily="34" charset="0"/>
              <a:sym typeface="Wingdings" pitchFamily="2" charset="2"/>
            </a:endParaRPr>
          </a:p>
          <a:p>
            <a:pPr algn="l" defTabSz="457200">
              <a:spcBef>
                <a:spcPts val="1600"/>
              </a:spcBef>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 </a:t>
            </a:r>
            <a:r>
              <a:rPr lang="de-DE" i="1" dirty="0" err="1">
                <a:latin typeface="Arial" panose="020B0604020202020204" pitchFamily="34" charset="0"/>
                <a:cs typeface="Arial" panose="020B0604020202020204" pitchFamily="34" charset="0"/>
                <a:sym typeface="Wingdings" pitchFamily="2" charset="2"/>
              </a:rPr>
              <a:t>Increasing</a:t>
            </a:r>
            <a:r>
              <a:rPr lang="de-DE" i="1" dirty="0">
                <a:latin typeface="Arial" panose="020B0604020202020204" pitchFamily="34" charset="0"/>
                <a:cs typeface="Arial" panose="020B0604020202020204" pitchFamily="34" charset="0"/>
                <a:sym typeface="Wingdings" pitchFamily="2" charset="2"/>
              </a:rPr>
              <a:t> </a:t>
            </a:r>
            <a:r>
              <a:rPr lang="de-DE" i="1" dirty="0" err="1">
                <a:latin typeface="Arial" panose="020B0604020202020204" pitchFamily="34" charset="0"/>
                <a:cs typeface="Arial" panose="020B0604020202020204" pitchFamily="34" charset="0"/>
                <a:sym typeface="Wingdings" pitchFamily="2" charset="2"/>
              </a:rPr>
              <a:t>the</a:t>
            </a:r>
            <a:r>
              <a:rPr lang="de-DE" i="1" dirty="0">
                <a:latin typeface="Arial" panose="020B0604020202020204" pitchFamily="34" charset="0"/>
                <a:cs typeface="Arial" panose="020B0604020202020204" pitchFamily="34" charset="0"/>
                <a:sym typeface="Wingdings" pitchFamily="2" charset="2"/>
              </a:rPr>
              <a:t> sample </a:t>
            </a:r>
            <a:r>
              <a:rPr lang="de-DE" i="1" dirty="0" err="1">
                <a:latin typeface="Arial" panose="020B0604020202020204" pitchFamily="34" charset="0"/>
                <a:cs typeface="Arial" panose="020B0604020202020204" pitchFamily="34" charset="0"/>
                <a:sym typeface="Wingdings" pitchFamily="2" charset="2"/>
              </a:rPr>
              <a:t>sizes</a:t>
            </a:r>
            <a:endParaRPr lang="de-DE" i="1" dirty="0">
              <a:latin typeface="Arial" panose="020B0604020202020204" pitchFamily="34" charset="0"/>
              <a:cs typeface="Arial" panose="020B0604020202020204" pitchFamily="34" charset="0"/>
              <a:sym typeface="Wingdings" pitchFamily="2" charset="2"/>
            </a:endParaRPr>
          </a:p>
          <a:p>
            <a:pPr algn="l" defTabSz="457200">
              <a:spcBef>
                <a:spcPts val="1600"/>
              </a:spcBef>
              <a:buSzPct val="100000"/>
              <a:defRPr sz="2400">
                <a:solidFill>
                  <a:srgbClr val="222222"/>
                </a:solidFill>
                <a:latin typeface="Helvetica"/>
                <a:ea typeface="Helvetica"/>
                <a:cs typeface="Helvetica"/>
                <a:sym typeface="Helvetica"/>
              </a:defRPr>
            </a:pPr>
            <a:r>
              <a:rPr lang="de-DE" i="1" dirty="0">
                <a:latin typeface="Arial" panose="020B0604020202020204" pitchFamily="34" charset="0"/>
                <a:cs typeface="Arial" panose="020B0604020202020204" pitchFamily="34" charset="0"/>
                <a:sym typeface="Wingdings" pitchFamily="2" charset="2"/>
              </a:rPr>
              <a:t>	 Add </a:t>
            </a:r>
            <a:r>
              <a:rPr lang="de-DE" i="1" dirty="0" err="1">
                <a:latin typeface="Arial" panose="020B0604020202020204" pitchFamily="34" charset="0"/>
                <a:cs typeface="Arial" panose="020B0604020202020204" pitchFamily="34" charset="0"/>
                <a:sym typeface="Wingdings" pitchFamily="2" charset="2"/>
              </a:rPr>
              <a:t>genetic</a:t>
            </a:r>
            <a:r>
              <a:rPr lang="de-DE" i="1" dirty="0">
                <a:latin typeface="Arial" panose="020B0604020202020204" pitchFamily="34" charset="0"/>
                <a:cs typeface="Arial" panose="020B0604020202020204" pitchFamily="34" charset="0"/>
                <a:sym typeface="Wingdings" pitchFamily="2" charset="2"/>
              </a:rPr>
              <a:t> data </a:t>
            </a:r>
            <a:r>
              <a:rPr lang="de-DE" i="1" dirty="0" err="1">
                <a:latin typeface="Arial" panose="020B0604020202020204" pitchFamily="34" charset="0"/>
                <a:cs typeface="Arial" panose="020B0604020202020204" pitchFamily="34" charset="0"/>
                <a:sym typeface="Wingdings" pitchFamily="2" charset="2"/>
              </a:rPr>
              <a:t>for</a:t>
            </a:r>
            <a:r>
              <a:rPr lang="de-DE" i="1" dirty="0">
                <a:latin typeface="Arial" panose="020B0604020202020204" pitchFamily="34" charset="0"/>
                <a:cs typeface="Arial" panose="020B0604020202020204" pitchFamily="34" charset="0"/>
                <a:sym typeface="Wingdings" pitchFamily="2" charset="2"/>
              </a:rPr>
              <a:t> </a:t>
            </a:r>
            <a:r>
              <a:rPr lang="de-DE" i="1" dirty="0" err="1">
                <a:latin typeface="Arial" panose="020B0604020202020204" pitchFamily="34" charset="0"/>
                <a:cs typeface="Arial" panose="020B0604020202020204" pitchFamily="34" charset="0"/>
                <a:sym typeface="Wingdings" pitchFamily="2" charset="2"/>
              </a:rPr>
              <a:t>adding</a:t>
            </a:r>
            <a:r>
              <a:rPr lang="de-DE" i="1" dirty="0">
                <a:latin typeface="Arial" panose="020B0604020202020204" pitchFamily="34" charset="0"/>
                <a:cs typeface="Arial" panose="020B0604020202020204" pitchFamily="34" charset="0"/>
                <a:sym typeface="Wingdings" pitchFamily="2" charset="2"/>
              </a:rPr>
              <a:t> possible </a:t>
            </a:r>
            <a:r>
              <a:rPr lang="de-DE" i="1" dirty="0" err="1">
                <a:latin typeface="Arial" panose="020B0604020202020204" pitchFamily="34" charset="0"/>
                <a:cs typeface="Arial" panose="020B0604020202020204" pitchFamily="34" charset="0"/>
                <a:sym typeface="Wingdings" pitchFamily="2" charset="2"/>
              </a:rPr>
              <a:t>patterns</a:t>
            </a:r>
            <a:endParaRPr lang="de-DE"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78465764"/>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1244E9-4F90-F371-93DB-3FA1326E3275}"/>
              </a:ext>
            </a:extLst>
          </p:cNvPr>
          <p:cNvSpPr/>
          <p:nvPr/>
        </p:nvSpPr>
        <p:spPr>
          <a:xfrm>
            <a:off x="2794400" y="2194800"/>
            <a:ext cx="7416000" cy="5364000"/>
          </a:xfrm>
          <a:prstGeom prst="rect">
            <a:avLst/>
          </a:prstGeom>
          <a:ln/>
        </p:spPr>
        <p:style>
          <a:lnRef idx="2">
            <a:schemeClr val="dk1">
              <a:shade val="15000"/>
            </a:schemeClr>
          </a:lnRef>
          <a:fillRef idx="1">
            <a:schemeClr val="dk1"/>
          </a:fillRef>
          <a:effectRef idx="0">
            <a:schemeClr val="dk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50000"/>
              </a:lnSpc>
              <a:spcBef>
                <a:spcPts val="0"/>
              </a:spcBef>
              <a:spcAft>
                <a:spcPts val="0"/>
              </a:spcAft>
              <a:buClrTx/>
              <a:buSzTx/>
              <a:buFontTx/>
              <a:buNone/>
              <a:tabLst/>
            </a:pPr>
            <a:r>
              <a:rPr kumimoji="0" lang="en-DE" sz="4800" b="1" i="0" u="none" strike="noStrike" normalizeH="0" baseline="0" dirty="0">
                <a:ln w="0"/>
                <a:solidFill>
                  <a:schemeClr val="accent2">
                    <a:lumMod val="60000"/>
                    <a:lumOff val="40000"/>
                  </a:schemeClr>
                </a:solidFill>
                <a:effectLst>
                  <a:outerShdw blurRad="38100" dist="19050" dir="2700000" algn="tl" rotWithShape="0">
                    <a:schemeClr val="dk1">
                      <a:alpha val="40000"/>
                    </a:schemeClr>
                  </a:outerShdw>
                </a:effectLst>
                <a:uFillTx/>
                <a:latin typeface="Arial" panose="020B0604020202020204" pitchFamily="34" charset="0"/>
                <a:cs typeface="Arial" panose="020B0604020202020204" pitchFamily="34" charset="0"/>
                <a:sym typeface="Helvetica Light"/>
              </a:rPr>
              <a:t>Could not archive</a:t>
            </a:r>
          </a:p>
          <a:p>
            <a:pPr marL="0" marR="0" indent="0" algn="ctr" defTabSz="584200" rtl="0" fontAlgn="auto" latinLnBrk="0" hangingPunct="0">
              <a:lnSpc>
                <a:spcPct val="150000"/>
              </a:lnSpc>
              <a:spcBef>
                <a:spcPts val="0"/>
              </a:spcBef>
              <a:spcAft>
                <a:spcPts val="0"/>
              </a:spcAft>
              <a:buClrTx/>
              <a:buSzTx/>
              <a:buFontTx/>
              <a:buNone/>
              <a:tabLst/>
            </a:pPr>
            <a:r>
              <a:rPr lang="en-DE" sz="4800" b="1" dirty="0">
                <a:ln w="0"/>
                <a:solidFill>
                  <a:schemeClr val="accent2">
                    <a:lumMod val="60000"/>
                    <a:lumOff val="4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Overfit</a:t>
            </a:r>
          </a:p>
          <a:p>
            <a:pPr marL="0" marR="0" indent="0" algn="ctr" defTabSz="584200" rtl="0" fontAlgn="auto" latinLnBrk="0" hangingPunct="0">
              <a:lnSpc>
                <a:spcPct val="150000"/>
              </a:lnSpc>
              <a:spcBef>
                <a:spcPts val="0"/>
              </a:spcBef>
              <a:spcAft>
                <a:spcPts val="0"/>
              </a:spcAft>
              <a:buClrTx/>
              <a:buSzTx/>
              <a:buFontTx/>
              <a:buNone/>
              <a:tabLst/>
            </a:pPr>
            <a:r>
              <a:rPr kumimoji="0" lang="en-DE" sz="4800" b="1" i="0" u="none" strike="noStrike" normalizeH="0" baseline="0" dirty="0">
                <a:ln w="0"/>
                <a:solidFill>
                  <a:schemeClr val="accent2">
                    <a:lumMod val="60000"/>
                    <a:lumOff val="40000"/>
                  </a:schemeClr>
                </a:solidFill>
                <a:effectLst>
                  <a:outerShdw blurRad="38100" dist="19050" dir="2700000" algn="tl" rotWithShape="0">
                    <a:schemeClr val="dk1">
                      <a:alpha val="40000"/>
                    </a:schemeClr>
                  </a:outerShdw>
                </a:effectLst>
                <a:uFillTx/>
                <a:latin typeface="Arial" panose="020B0604020202020204" pitchFamily="34" charset="0"/>
                <a:cs typeface="Arial" panose="020B0604020202020204" pitchFamily="34" charset="0"/>
                <a:sym typeface="Helvetica Light"/>
              </a:rPr>
              <a:t>= </a:t>
            </a:r>
          </a:p>
          <a:p>
            <a:pPr marL="0" marR="0" indent="0" algn="ctr" defTabSz="584200" rtl="0" fontAlgn="auto" latinLnBrk="0" hangingPunct="0">
              <a:lnSpc>
                <a:spcPct val="150000"/>
              </a:lnSpc>
              <a:spcBef>
                <a:spcPts val="0"/>
              </a:spcBef>
              <a:spcAft>
                <a:spcPts val="0"/>
              </a:spcAft>
              <a:buClrTx/>
              <a:buSzTx/>
              <a:buFontTx/>
              <a:buNone/>
              <a:tabLst/>
            </a:pPr>
            <a:r>
              <a:rPr lang="en-GB" sz="4800" b="1" dirty="0">
                <a:ln w="0"/>
                <a:solidFill>
                  <a:schemeClr val="accent2">
                    <a:lumMod val="60000"/>
                    <a:lumOff val="4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D</a:t>
            </a:r>
            <a:r>
              <a:rPr lang="en-DE" sz="4800" b="1" dirty="0">
                <a:ln w="0"/>
                <a:solidFill>
                  <a:schemeClr val="accent2">
                    <a:lumMod val="60000"/>
                    <a:lumOff val="4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ata IS RANDOM</a:t>
            </a:r>
            <a:endParaRPr kumimoji="0" lang="en-DE" sz="4800" b="1" i="0" u="none" strike="noStrike" normalizeH="0" baseline="0" dirty="0">
              <a:ln w="0"/>
              <a:solidFill>
                <a:schemeClr val="accent2">
                  <a:lumMod val="60000"/>
                  <a:lumOff val="40000"/>
                </a:schemeClr>
              </a:solidFill>
              <a:effectLst>
                <a:outerShdw blurRad="38100" dist="19050" dir="2700000" algn="tl" rotWithShape="0">
                  <a:schemeClr val="dk1">
                    <a:alpha val="40000"/>
                  </a:schemeClr>
                </a:outerShdw>
              </a:effectLst>
              <a:uFillTx/>
              <a:latin typeface="Arial" panose="020B0604020202020204" pitchFamily="34" charset="0"/>
              <a:cs typeface="Arial" panose="020B0604020202020204" pitchFamily="34" charset="0"/>
              <a:sym typeface="Helvetica Light"/>
            </a:endParaRPr>
          </a:p>
        </p:txBody>
      </p:sp>
    </p:spTree>
    <p:extLst>
      <p:ext uri="{BB962C8B-B14F-4D97-AF65-F5344CB8AC3E}">
        <p14:creationId xmlns:p14="http://schemas.microsoft.com/office/powerpoint/2010/main" val="308604804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Disentangling patterns of T cells"/>
          <p:cNvSpPr>
            <a:spLocks noGrp="1"/>
          </p:cNvSpPr>
          <p:nvPr>
            <p:ph type="ctrTitle"/>
          </p:nvPr>
        </p:nvSpPr>
        <p:spPr>
          <a:prstGeom prst="rect">
            <a:avLst/>
          </a:prstGeom>
        </p:spPr>
        <p:txBody>
          <a:bodyPr>
            <a:normAutofit/>
          </a:bodyPr>
          <a:lstStyle/>
          <a:p>
            <a:r>
              <a:rPr lang="de-DE" dirty="0" err="1"/>
              <a:t>Thank</a:t>
            </a:r>
            <a:r>
              <a:rPr lang="de-DE" dirty="0"/>
              <a:t> </a:t>
            </a:r>
            <a:r>
              <a:rPr lang="de-DE" dirty="0" err="1"/>
              <a:t>you</a:t>
            </a:r>
            <a:r>
              <a:rPr lang="de-DE" dirty="0"/>
              <a:t> </a:t>
            </a:r>
            <a:r>
              <a:rPr lang="de-DE" dirty="0" err="1"/>
              <a:t>for</a:t>
            </a:r>
            <a:r>
              <a:rPr lang="de-DE" dirty="0"/>
              <a:t> </a:t>
            </a:r>
            <a:r>
              <a:rPr lang="de-DE" dirty="0" err="1"/>
              <a:t>your</a:t>
            </a:r>
            <a:r>
              <a:rPr lang="de-DE" dirty="0"/>
              <a:t> </a:t>
            </a:r>
            <a:r>
              <a:rPr lang="de-DE" dirty="0" err="1"/>
              <a:t>attention</a:t>
            </a:r>
            <a:endParaRPr dirty="0"/>
          </a:p>
        </p:txBody>
      </p:sp>
      <p:sp>
        <p:nvSpPr>
          <p:cNvPr id="120" name="Evgeniya Lokes and Janine Berndt…"/>
          <p:cNvSpPr>
            <a:spLocks noGrp="1"/>
          </p:cNvSpPr>
          <p:nvPr>
            <p:ph type="subTitle" sz="quarter" idx="1"/>
          </p:nvPr>
        </p:nvSpPr>
        <p:spPr>
          <a:xfrm>
            <a:off x="1396629" y="5409087"/>
            <a:ext cx="10464801" cy="1130301"/>
          </a:xfrm>
          <a:prstGeom prst="rect">
            <a:avLst/>
          </a:prstGeom>
        </p:spPr>
        <p:txBody>
          <a:bodyPr/>
          <a:lstStyle/>
          <a:p>
            <a:r>
              <a:rPr dirty="0"/>
              <a:t>Evgeniya Lokes and Janine Berndt</a:t>
            </a:r>
          </a:p>
        </p:txBody>
      </p:sp>
      <p:sp>
        <p:nvSpPr>
          <p:cNvPr id="121" name="24S | Machine Learning with TensorFlow"/>
          <p:cNvSpPr/>
          <p:nvPr/>
        </p:nvSpPr>
        <p:spPr>
          <a:xfrm>
            <a:off x="2476738" y="8845673"/>
            <a:ext cx="8304582"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r>
              <a:t>24S | Machine Learning with TensorFlow</a:t>
            </a:r>
          </a:p>
        </p:txBody>
      </p:sp>
      <p:pic>
        <p:nvPicPr>
          <p:cNvPr id="122" name="pasted-image.png" descr="pasted-image.png"/>
          <p:cNvPicPr>
            <a:picLocks noChangeAspect="1"/>
          </p:cNvPicPr>
          <p:nvPr/>
        </p:nvPicPr>
        <p:blipFill>
          <a:blip r:embed="rId2"/>
          <a:stretch>
            <a:fillRect/>
          </a:stretch>
        </p:blipFill>
        <p:spPr>
          <a:xfrm>
            <a:off x="5613029" y="6456694"/>
            <a:ext cx="2032001" cy="2032001"/>
          </a:xfrm>
          <a:prstGeom prst="rect">
            <a:avLst/>
          </a:prstGeom>
          <a:ln w="12700">
            <a:miter lim="400000"/>
          </a:ln>
        </p:spPr>
      </p:pic>
    </p:spTree>
    <p:extLst>
      <p:ext uri="{BB962C8B-B14F-4D97-AF65-F5344CB8AC3E}">
        <p14:creationId xmlns:p14="http://schemas.microsoft.com/office/powerpoint/2010/main" val="405726748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Gentle intro to T cells"/>
          <p:cNvSpPr>
            <a:spLocks noGrp="1"/>
          </p:cNvSpPr>
          <p:nvPr>
            <p:ph type="title"/>
          </p:nvPr>
        </p:nvSpPr>
        <p:spPr>
          <a:prstGeom prst="rect">
            <a:avLst/>
          </a:prstGeom>
        </p:spPr>
        <p:txBody>
          <a:bodyPr/>
          <a:lstStyle/>
          <a:p>
            <a:r>
              <a:rPr dirty="0"/>
              <a:t>Gentle intro to T cells</a:t>
            </a:r>
          </a:p>
        </p:txBody>
      </p:sp>
      <p:sp>
        <p:nvSpPr>
          <p:cNvPr id="125" name="Body"/>
          <p:cNvSpPr>
            <a:spLocks noGrp="1"/>
          </p:cNvSpPr>
          <p:nvPr>
            <p:ph type="body" idx="1"/>
          </p:nvPr>
        </p:nvSpPr>
        <p:spPr>
          <a:prstGeom prst="rect">
            <a:avLst/>
          </a:prstGeom>
        </p:spPr>
        <p:txBody>
          <a:bodyPr/>
          <a:lstStyle/>
          <a:p>
            <a:endParaRPr dirty="0"/>
          </a:p>
        </p:txBody>
      </p:sp>
      <p:pic>
        <p:nvPicPr>
          <p:cNvPr id="126" name="pasted-image.png" descr="pasted-image.png"/>
          <p:cNvPicPr>
            <a:picLocks noChangeAspect="1"/>
          </p:cNvPicPr>
          <p:nvPr/>
        </p:nvPicPr>
        <p:blipFill>
          <a:blip r:embed="rId3"/>
          <a:stretch>
            <a:fillRect/>
          </a:stretch>
        </p:blipFill>
        <p:spPr>
          <a:xfrm>
            <a:off x="3093070" y="2620971"/>
            <a:ext cx="6504021" cy="6504021"/>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9" name="pasted-image.png" descr="pasted-image.png"/>
          <p:cNvPicPr>
            <a:picLocks noChangeAspect="1"/>
          </p:cNvPicPr>
          <p:nvPr/>
        </p:nvPicPr>
        <p:blipFill>
          <a:blip r:embed="rId3"/>
          <a:stretch>
            <a:fillRect/>
          </a:stretch>
        </p:blipFill>
        <p:spPr>
          <a:xfrm>
            <a:off x="1442371" y="48274"/>
            <a:ext cx="10070362" cy="9753601"/>
          </a:xfrm>
          <a:prstGeom prst="rect">
            <a:avLst/>
          </a:prstGeom>
          <a:ln w="12700">
            <a:miter lim="400000"/>
          </a:ln>
        </p:spPr>
      </p:pic>
      <p:sp>
        <p:nvSpPr>
          <p:cNvPr id="130" name="Rectangle"/>
          <p:cNvSpPr/>
          <p:nvPr/>
        </p:nvSpPr>
        <p:spPr>
          <a:xfrm>
            <a:off x="4102100" y="7515285"/>
            <a:ext cx="4800600" cy="2286590"/>
          </a:xfrm>
          <a:prstGeom prst="rect">
            <a:avLst/>
          </a:prstGeom>
          <a:blipFill>
            <a:blip r:embed="rId4"/>
          </a:blipFill>
          <a:ln w="12700">
            <a:miter lim="400000"/>
          </a:ln>
        </p:spPr>
        <p:txBody>
          <a:bodyPr lIns="50800" tIns="50800" rIns="50800" bIns="50800" anchor="ctr"/>
          <a:lstStyle/>
          <a:p>
            <a:pPr>
              <a:defRPr sz="2400">
                <a:solidFill>
                  <a:srgbClr val="FFFFFF"/>
                </a:solidFill>
              </a:defRPr>
            </a:pPr>
            <a:endParaRPr/>
          </a:p>
        </p:txBody>
      </p:sp>
      <p:sp>
        <p:nvSpPr>
          <p:cNvPr id="131" name="Rectangle"/>
          <p:cNvSpPr/>
          <p:nvPr/>
        </p:nvSpPr>
        <p:spPr>
          <a:xfrm>
            <a:off x="7391400" y="2250482"/>
            <a:ext cx="3661137" cy="1369853"/>
          </a:xfrm>
          <a:prstGeom prst="rect">
            <a:avLst/>
          </a:prstGeom>
          <a:blipFill>
            <a:blip r:embed="rId4"/>
          </a:blipFill>
          <a:ln w="12700">
            <a:miter lim="400000"/>
          </a:ln>
        </p:spPr>
        <p:txBody>
          <a:bodyPr lIns="50800" tIns="50800" rIns="50800" bIns="50800" anchor="ctr"/>
          <a:lstStyle/>
          <a:p>
            <a:pPr>
              <a:defRPr sz="2400">
                <a:solidFill>
                  <a:srgbClr val="FFFFFF"/>
                </a:solidFill>
              </a:defRPr>
            </a:pPr>
            <a:endParaRPr/>
          </a:p>
        </p:txBody>
      </p:sp>
      <p:sp>
        <p:nvSpPr>
          <p:cNvPr id="132" name="Oval"/>
          <p:cNvSpPr/>
          <p:nvPr/>
        </p:nvSpPr>
        <p:spPr>
          <a:xfrm>
            <a:off x="5932004" y="3852832"/>
            <a:ext cx="1091097" cy="1180441"/>
          </a:xfrm>
          <a:prstGeom prst="ellipse">
            <a:avLst/>
          </a:prstGeom>
          <a:ln w="63500">
            <a:solidFill>
              <a:srgbClr val="FF2600"/>
            </a:solidFill>
            <a:miter lim="400000"/>
          </a:ln>
          <a:effectLst>
            <a:outerShdw blurRad="38100" dist="25400" dir="5400000" rotWithShape="0">
              <a:srgbClr val="000000">
                <a:alpha val="50000"/>
              </a:srgbClr>
            </a:outerShdw>
          </a:effectLst>
        </p:spPr>
        <p:txBody>
          <a:bodyPr lIns="50800" tIns="50800" rIns="50800" bIns="50800" anchor="ctr"/>
          <a:lstStyle/>
          <a:p>
            <a:pPr>
              <a:defRPr sz="2400">
                <a:solidFill>
                  <a:srgbClr val="FFFFFF"/>
                </a:solidFill>
              </a:defRPr>
            </a:pPr>
            <a:endParaRPr/>
          </a:p>
        </p:txBody>
      </p:sp>
      <p:sp>
        <p:nvSpPr>
          <p:cNvPr id="133" name="Rectangle"/>
          <p:cNvSpPr/>
          <p:nvPr/>
        </p:nvSpPr>
        <p:spPr>
          <a:xfrm>
            <a:off x="7188200" y="3671173"/>
            <a:ext cx="2156212" cy="1369854"/>
          </a:xfrm>
          <a:prstGeom prst="rect">
            <a:avLst/>
          </a:prstGeom>
          <a:blipFill>
            <a:blip r:embed="rId4"/>
          </a:blipFill>
          <a:ln w="12700">
            <a:miter lim="400000"/>
          </a:ln>
        </p:spPr>
        <p:txBody>
          <a:bodyPr lIns="50800" tIns="50800" rIns="50800" bIns="50800" anchor="ctr"/>
          <a:lstStyle/>
          <a:p>
            <a:pPr>
              <a:defRPr sz="2400">
                <a:solidFill>
                  <a:srgbClr val="FFFFFF"/>
                </a:solidFill>
              </a:defRPr>
            </a:pPr>
            <a:endParaRPr/>
          </a:p>
        </p:txBody>
      </p:sp>
      <p:sp>
        <p:nvSpPr>
          <p:cNvPr id="134" name="Rectangle"/>
          <p:cNvSpPr/>
          <p:nvPr/>
        </p:nvSpPr>
        <p:spPr>
          <a:xfrm>
            <a:off x="3200400" y="4251033"/>
            <a:ext cx="2156212" cy="838662"/>
          </a:xfrm>
          <a:prstGeom prst="rect">
            <a:avLst/>
          </a:prstGeom>
          <a:blipFill>
            <a:blip r:embed="rId4"/>
          </a:blipFill>
          <a:ln w="12700">
            <a:miter lim="400000"/>
          </a:ln>
        </p:spPr>
        <p:txBody>
          <a:bodyPr lIns="50800" tIns="50800" rIns="50800" bIns="50800" anchor="ctr"/>
          <a:lstStyle/>
          <a:p>
            <a:pPr>
              <a:defRPr sz="2400">
                <a:solidFill>
                  <a:srgbClr val="FFFFFF"/>
                </a:solidFill>
              </a:defRPr>
            </a:pPr>
            <a:endParaRPr/>
          </a:p>
        </p:txBody>
      </p:sp>
      <p:sp>
        <p:nvSpPr>
          <p:cNvPr id="135" name="T cell"/>
          <p:cNvSpPr/>
          <p:nvPr/>
        </p:nvSpPr>
        <p:spPr>
          <a:xfrm>
            <a:off x="5746899" y="7774306"/>
            <a:ext cx="1282402" cy="65659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b="1">
                <a:latin typeface="Helvetica"/>
                <a:ea typeface="Helvetica"/>
                <a:cs typeface="Helvetica"/>
                <a:sym typeface="Helvetica"/>
              </a:defRPr>
            </a:lvl1pPr>
          </a:lstStyle>
          <a:p>
            <a:r>
              <a:rPr dirty="0">
                <a:latin typeface="Arial" panose="020B0604020202020204" pitchFamily="34" charset="0"/>
                <a:cs typeface="Arial" panose="020B0604020202020204" pitchFamily="34" charset="0"/>
              </a:rPr>
              <a:t>T cell</a:t>
            </a:r>
          </a:p>
        </p:txBody>
      </p:sp>
      <p:sp>
        <p:nvSpPr>
          <p:cNvPr id="136" name="Rectangle"/>
          <p:cNvSpPr/>
          <p:nvPr/>
        </p:nvSpPr>
        <p:spPr>
          <a:xfrm>
            <a:off x="4432300" y="49965"/>
            <a:ext cx="3661137" cy="1146950"/>
          </a:xfrm>
          <a:prstGeom prst="rect">
            <a:avLst/>
          </a:prstGeom>
          <a:blipFill>
            <a:blip r:embed="rId4"/>
          </a:blipFill>
          <a:ln w="12700">
            <a:miter lim="400000"/>
          </a:ln>
        </p:spPr>
        <p:txBody>
          <a:bodyPr lIns="50800" tIns="50800" rIns="50800" bIns="50800" anchor="ctr"/>
          <a:lstStyle/>
          <a:p>
            <a:pPr>
              <a:defRPr sz="2400">
                <a:solidFill>
                  <a:srgbClr val="FFFFFF"/>
                </a:solidFill>
              </a:defRPr>
            </a:pPr>
            <a:endParaRPr/>
          </a:p>
        </p:txBody>
      </p:sp>
      <p:sp>
        <p:nvSpPr>
          <p:cNvPr id="137" name="Just cells, doing their business"/>
          <p:cNvSpPr/>
          <p:nvPr/>
        </p:nvSpPr>
        <p:spPr>
          <a:xfrm>
            <a:off x="2899966" y="167006"/>
            <a:ext cx="6976269" cy="656590"/>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lvl1pPr>
              <a:defRPr b="1">
                <a:latin typeface="Helvetica"/>
                <a:ea typeface="Helvetica"/>
                <a:cs typeface="Helvetica"/>
                <a:sym typeface="Helvetica"/>
              </a:defRPr>
            </a:lvl1pPr>
          </a:lstStyle>
          <a:p>
            <a:r>
              <a:rPr dirty="0">
                <a:latin typeface="Arial" panose="020B0604020202020204" pitchFamily="34" charset="0"/>
                <a:cs typeface="Arial" panose="020B0604020202020204" pitchFamily="34" charset="0"/>
              </a:rPr>
              <a:t>Just cells, doing their business</a:t>
            </a:r>
          </a:p>
        </p:txBody>
      </p:sp>
      <p:sp>
        <p:nvSpPr>
          <p:cNvPr id="138" name="Randomly generated…"/>
          <p:cNvSpPr/>
          <p:nvPr/>
        </p:nvSpPr>
        <p:spPr>
          <a:xfrm>
            <a:off x="7832116" y="4065070"/>
            <a:ext cx="4514056" cy="121058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rPr dirty="0">
                <a:latin typeface="Arial" panose="020B0604020202020204" pitchFamily="34" charset="0"/>
                <a:cs typeface="Arial" panose="020B0604020202020204" pitchFamily="34" charset="0"/>
              </a:rPr>
              <a:t>Randomly generated </a:t>
            </a:r>
          </a:p>
          <a:p>
            <a:r>
              <a:rPr dirty="0">
                <a:latin typeface="Arial" panose="020B0604020202020204" pitchFamily="34" charset="0"/>
                <a:cs typeface="Arial" panose="020B0604020202020204" pitchFamily="34" charset="0"/>
              </a:rPr>
              <a:t>sequences</a:t>
            </a:r>
          </a:p>
        </p:txBody>
      </p:sp>
      <p:sp>
        <p:nvSpPr>
          <p:cNvPr id="139" name="Line"/>
          <p:cNvSpPr/>
          <p:nvPr/>
        </p:nvSpPr>
        <p:spPr>
          <a:xfrm flipH="1">
            <a:off x="7256957" y="4443052"/>
            <a:ext cx="601484" cy="1"/>
          </a:xfrm>
          <a:prstGeom prst="line">
            <a:avLst/>
          </a:prstGeom>
          <a:ln w="25400">
            <a:solidFill>
              <a:srgbClr val="000000"/>
            </a:solidFill>
            <a:miter lim="400000"/>
          </a:ln>
        </p:spPr>
        <p:txBody>
          <a:bodyPr lIns="50800" tIns="50800" rIns="50800" bIns="50800" anchor="ctr"/>
          <a:lstStyle/>
          <a:p>
            <a:pPr>
              <a:defRPr sz="2400"/>
            </a:pPr>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1791390"/>
          </a:xfrm>
          <a:prstGeom prst="rect">
            <a:avLst/>
          </a:prstGeom>
        </p:spPr>
        <p:txBody>
          <a:bodyPr>
            <a:normAutofit/>
          </a:bodyPr>
          <a:lstStyle/>
          <a:p>
            <a:r>
              <a:rPr lang="de-DE" sz="4400" dirty="0" err="1">
                <a:latin typeface="Arial" panose="020B0604020202020204" pitchFamily="34" charset="0"/>
                <a:cs typeface="Arial" panose="020B0604020202020204" pitchFamily="34" charset="0"/>
              </a:rPr>
              <a:t>Literature</a:t>
            </a:r>
            <a:endParaRPr sz="4400" dirty="0">
              <a:latin typeface="Arial" panose="020B0604020202020204" pitchFamily="34" charset="0"/>
              <a:cs typeface="Arial" panose="020B0604020202020204" pitchFamily="34" charset="0"/>
            </a:endParaRPr>
          </a:p>
        </p:txBody>
      </p:sp>
      <p:sp>
        <p:nvSpPr>
          <p:cNvPr id="177" name="DeepTCR is a deep learning framework for revealing sequence concepts within T-cell repertoires. John-William Sidhom, H. Benjamin Larman, Drew M. Pardoll &amp; Alexander S. Baras. Nature Communications (2021)"/>
          <p:cNvSpPr>
            <a:spLocks noGrp="1"/>
          </p:cNvSpPr>
          <p:nvPr>
            <p:ph type="body" sz="quarter" idx="4294967295"/>
          </p:nvPr>
        </p:nvSpPr>
        <p:spPr>
          <a:xfrm>
            <a:off x="952500" y="1892990"/>
            <a:ext cx="11099800" cy="2159000"/>
          </a:xfrm>
          <a:prstGeom prst="rect">
            <a:avLst/>
          </a:prstGeom>
        </p:spPr>
        <p:txBody>
          <a:bodyPr/>
          <a:lstStyle/>
          <a:p>
            <a:pPr marL="423333" indent="-423333" defTabSz="457200">
              <a:lnSpc>
                <a:spcPct val="150000"/>
              </a:lnSpc>
              <a:spcBef>
                <a:spcPts val="1600"/>
              </a:spcBef>
              <a:buSzPct val="100000"/>
              <a:buAutoNum type="arabicPeriod"/>
              <a:defRPr sz="2400">
                <a:solidFill>
                  <a:srgbClr val="222222"/>
                </a:solidFill>
                <a:latin typeface="Helvetica"/>
                <a:ea typeface="Helvetica"/>
                <a:cs typeface="Helvetica"/>
                <a:sym typeface="Helvetica"/>
              </a:defRPr>
            </a:pPr>
            <a:r>
              <a:rPr b="1" dirty="0" err="1">
                <a:latin typeface="Arial" panose="020B0604020202020204" pitchFamily="34" charset="0"/>
                <a:cs typeface="Arial" panose="020B0604020202020204" pitchFamily="34" charset="0"/>
              </a:rPr>
              <a:t>DeepTCR</a:t>
            </a:r>
            <a:r>
              <a:rPr b="1" dirty="0">
                <a:latin typeface="Arial" panose="020B0604020202020204" pitchFamily="34" charset="0"/>
                <a:cs typeface="Arial" panose="020B0604020202020204" pitchFamily="34" charset="0"/>
              </a:rPr>
              <a:t> is a deep learning framework for revealing sequence concepts within T-cell repertoires.</a:t>
            </a:r>
            <a:r>
              <a:rPr dirty="0">
                <a:latin typeface="Arial" panose="020B0604020202020204" pitchFamily="34" charset="0"/>
                <a:cs typeface="Arial" panose="020B0604020202020204" pitchFamily="34" charset="0"/>
              </a:rPr>
              <a:t> </a:t>
            </a:r>
            <a:r>
              <a:rPr dirty="0">
                <a:latin typeface="Arial" panose="020B0604020202020204" pitchFamily="34" charset="0"/>
                <a:cs typeface="Arial" panose="020B0604020202020204" pitchFamily="34" charset="0"/>
                <a:hlinkClick r:id="rId3"/>
              </a:rPr>
              <a:t>John-William Sidhom</a:t>
            </a:r>
            <a:r>
              <a:rPr dirty="0">
                <a:latin typeface="Arial" panose="020B0604020202020204" pitchFamily="34" charset="0"/>
                <a:cs typeface="Arial" panose="020B0604020202020204" pitchFamily="34" charset="0"/>
              </a:rPr>
              <a:t>, </a:t>
            </a:r>
            <a:r>
              <a:rPr dirty="0">
                <a:latin typeface="Arial" panose="020B0604020202020204" pitchFamily="34" charset="0"/>
                <a:cs typeface="Arial" panose="020B0604020202020204" pitchFamily="34" charset="0"/>
                <a:hlinkClick r:id="rId4"/>
              </a:rPr>
              <a:t>H. Benjamin Larman</a:t>
            </a:r>
            <a:r>
              <a:rPr dirty="0">
                <a:latin typeface="Arial" panose="020B0604020202020204" pitchFamily="34" charset="0"/>
                <a:cs typeface="Arial" panose="020B0604020202020204" pitchFamily="34" charset="0"/>
              </a:rPr>
              <a:t>, </a:t>
            </a:r>
            <a:r>
              <a:rPr dirty="0">
                <a:latin typeface="Arial" panose="020B0604020202020204" pitchFamily="34" charset="0"/>
                <a:cs typeface="Arial" panose="020B0604020202020204" pitchFamily="34" charset="0"/>
                <a:hlinkClick r:id="rId5"/>
              </a:rPr>
              <a:t>Drew M. Pardoll</a:t>
            </a:r>
            <a:r>
              <a:rPr dirty="0">
                <a:latin typeface="Arial" panose="020B0604020202020204" pitchFamily="34" charset="0"/>
                <a:cs typeface="Arial" panose="020B0604020202020204" pitchFamily="34" charset="0"/>
              </a:rPr>
              <a:t> &amp; </a:t>
            </a:r>
            <a:r>
              <a:rPr dirty="0">
                <a:latin typeface="Arial" panose="020B0604020202020204" pitchFamily="34" charset="0"/>
                <a:cs typeface="Arial" panose="020B0604020202020204" pitchFamily="34" charset="0"/>
                <a:hlinkClick r:id="rId6"/>
              </a:rPr>
              <a:t>Alexander S. Baras</a:t>
            </a:r>
            <a:r>
              <a:rPr dirty="0">
                <a:latin typeface="Arial" panose="020B0604020202020204" pitchFamily="34" charset="0"/>
                <a:cs typeface="Arial" panose="020B0604020202020204" pitchFamily="34" charset="0"/>
              </a:rPr>
              <a:t>. </a:t>
            </a:r>
            <a:r>
              <a:rPr dirty="0">
                <a:latin typeface="Arial" panose="020B0604020202020204" pitchFamily="34" charset="0"/>
                <a:cs typeface="Arial" panose="020B0604020202020204" pitchFamily="34" charset="0"/>
                <a:hlinkClick r:id="rId7"/>
              </a:rPr>
              <a:t>Nature Communications</a:t>
            </a:r>
            <a:r>
              <a:rPr dirty="0">
                <a:latin typeface="Arial" panose="020B0604020202020204" pitchFamily="34" charset="0"/>
                <a:cs typeface="Arial" panose="020B0604020202020204" pitchFamily="34" charset="0"/>
              </a:rPr>
              <a:t> (2021) </a:t>
            </a:r>
          </a:p>
        </p:txBody>
      </p:sp>
      <p:pic>
        <p:nvPicPr>
          <p:cNvPr id="179" name="pasted-image.png" descr="pasted-image.png"/>
          <p:cNvPicPr>
            <a:picLocks noChangeAspect="1"/>
          </p:cNvPicPr>
          <p:nvPr/>
        </p:nvPicPr>
        <p:blipFill>
          <a:blip r:embed="rId8"/>
          <a:srcRect b="44096"/>
          <a:stretch>
            <a:fillRect/>
          </a:stretch>
        </p:blipFill>
        <p:spPr>
          <a:xfrm>
            <a:off x="2744363" y="4686300"/>
            <a:ext cx="7503373" cy="3931339"/>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Linguistically inspired roadmap for building biologically reliable protein language models. Mai Ha Vu, Rahmad Akbar, Philippe A. Robert, Bartlomiej Swiatczak, Geir Kjetil Sandve, Victor Greiff &amp; Dag Trygve Truslew Haug.  Nature Machine Intelligence (2023)"/>
          <p:cNvSpPr/>
          <p:nvPr/>
        </p:nvSpPr>
        <p:spPr>
          <a:xfrm>
            <a:off x="952500" y="863601"/>
            <a:ext cx="11099800" cy="2385786"/>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pPr marL="396874" indent="-396874" algn="l" defTabSz="457200">
              <a:lnSpc>
                <a:spcPct val="150000"/>
              </a:lnSpc>
              <a:spcBef>
                <a:spcPts val="1600"/>
              </a:spcBef>
              <a:buSzPct val="100000"/>
              <a:buAutoNum type="arabicPeriod" startAt="2"/>
              <a:defRPr sz="2250" b="1">
                <a:solidFill>
                  <a:srgbClr val="222222"/>
                </a:solidFill>
                <a:latin typeface="Helvetica Neue"/>
                <a:ea typeface="Helvetica Neue"/>
                <a:cs typeface="Helvetica Neue"/>
                <a:sym typeface="Helvetica Neue"/>
              </a:defRPr>
            </a:pPr>
            <a:r>
              <a:rPr lang="en-GB" sz="2400" dirty="0">
                <a:latin typeface="Arial" panose="020B0604020202020204" pitchFamily="34" charset="0"/>
                <a:cs typeface="Arial" panose="020B0604020202020204" pitchFamily="34" charset="0"/>
              </a:rPr>
              <a:t>Linguistically inspired roadmap for building biologically reliable protein language models. </a:t>
            </a:r>
            <a:r>
              <a:rPr lang="en-GB" sz="2400" b="0" dirty="0">
                <a:latin typeface="Arial" panose="020B0604020202020204" pitchFamily="34" charset="0"/>
                <a:cs typeface="Arial" panose="020B0604020202020204" pitchFamily="34" charset="0"/>
              </a:rPr>
              <a:t>Mai Ha Vu, </a:t>
            </a:r>
            <a:r>
              <a:rPr lang="en-GB" sz="2400" b="0" dirty="0" err="1">
                <a:latin typeface="Arial" panose="020B0604020202020204" pitchFamily="34" charset="0"/>
                <a:cs typeface="Arial" panose="020B0604020202020204" pitchFamily="34" charset="0"/>
              </a:rPr>
              <a:t>Rahmad</a:t>
            </a:r>
            <a:r>
              <a:rPr lang="en-GB" sz="2400" b="0" dirty="0">
                <a:latin typeface="Arial" panose="020B0604020202020204" pitchFamily="34" charset="0"/>
                <a:cs typeface="Arial" panose="020B0604020202020204" pitchFamily="34" charset="0"/>
              </a:rPr>
              <a:t> Akbar, Philippe A. Robert, Bartlomiej </a:t>
            </a:r>
            <a:r>
              <a:rPr lang="en-GB" sz="2400" b="0" dirty="0" err="1">
                <a:latin typeface="Arial" panose="020B0604020202020204" pitchFamily="34" charset="0"/>
                <a:cs typeface="Arial" panose="020B0604020202020204" pitchFamily="34" charset="0"/>
              </a:rPr>
              <a:t>Swiatczak</a:t>
            </a:r>
            <a:r>
              <a:rPr lang="en-GB" sz="2400" b="0" dirty="0">
                <a:latin typeface="Arial" panose="020B0604020202020204" pitchFamily="34" charset="0"/>
                <a:cs typeface="Arial" panose="020B0604020202020204" pitchFamily="34" charset="0"/>
              </a:rPr>
              <a:t>, </a:t>
            </a:r>
            <a:r>
              <a:rPr lang="en-GB" sz="2400" b="0" dirty="0" err="1">
                <a:latin typeface="Arial" panose="020B0604020202020204" pitchFamily="34" charset="0"/>
                <a:cs typeface="Arial" panose="020B0604020202020204" pitchFamily="34" charset="0"/>
              </a:rPr>
              <a:t>Geir</a:t>
            </a:r>
            <a:r>
              <a:rPr lang="en-GB" sz="2400" b="0" dirty="0">
                <a:latin typeface="Arial" panose="020B0604020202020204" pitchFamily="34" charset="0"/>
                <a:cs typeface="Arial" panose="020B0604020202020204" pitchFamily="34" charset="0"/>
              </a:rPr>
              <a:t> </a:t>
            </a:r>
            <a:r>
              <a:rPr lang="en-GB" sz="2400" b="0" dirty="0" err="1">
                <a:latin typeface="Arial" panose="020B0604020202020204" pitchFamily="34" charset="0"/>
                <a:cs typeface="Arial" panose="020B0604020202020204" pitchFamily="34" charset="0"/>
              </a:rPr>
              <a:t>Kjetil</a:t>
            </a:r>
            <a:r>
              <a:rPr lang="en-GB" sz="2400" b="0" dirty="0">
                <a:latin typeface="Arial" panose="020B0604020202020204" pitchFamily="34" charset="0"/>
                <a:cs typeface="Arial" panose="020B0604020202020204" pitchFamily="34" charset="0"/>
              </a:rPr>
              <a:t> </a:t>
            </a:r>
            <a:r>
              <a:rPr lang="en-GB" sz="2400" b="0" dirty="0" err="1">
                <a:latin typeface="Arial" panose="020B0604020202020204" pitchFamily="34" charset="0"/>
                <a:cs typeface="Arial" panose="020B0604020202020204" pitchFamily="34" charset="0"/>
              </a:rPr>
              <a:t>Sandve</a:t>
            </a:r>
            <a:r>
              <a:rPr lang="en-GB" sz="2400" b="0" dirty="0">
                <a:latin typeface="Arial" panose="020B0604020202020204" pitchFamily="34" charset="0"/>
                <a:cs typeface="Arial" panose="020B0604020202020204" pitchFamily="34" charset="0"/>
              </a:rPr>
              <a:t>, Victor </a:t>
            </a:r>
            <a:r>
              <a:rPr lang="en-GB" sz="2400" b="0" dirty="0" err="1">
                <a:latin typeface="Arial" panose="020B0604020202020204" pitchFamily="34" charset="0"/>
                <a:cs typeface="Arial" panose="020B0604020202020204" pitchFamily="34" charset="0"/>
              </a:rPr>
              <a:t>Greiff</a:t>
            </a:r>
            <a:r>
              <a:rPr lang="en-GB" sz="2400" b="0" dirty="0">
                <a:latin typeface="Arial" panose="020B0604020202020204" pitchFamily="34" charset="0"/>
                <a:cs typeface="Arial" panose="020B0604020202020204" pitchFamily="34" charset="0"/>
              </a:rPr>
              <a:t> &amp; Dag Trygve </a:t>
            </a:r>
            <a:r>
              <a:rPr lang="en-GB" sz="2400" b="0" dirty="0" err="1">
                <a:latin typeface="Arial" panose="020B0604020202020204" pitchFamily="34" charset="0"/>
                <a:cs typeface="Arial" panose="020B0604020202020204" pitchFamily="34" charset="0"/>
              </a:rPr>
              <a:t>Truslew</a:t>
            </a:r>
            <a:r>
              <a:rPr lang="en-GB" sz="2400" b="0" dirty="0">
                <a:latin typeface="Arial" panose="020B0604020202020204" pitchFamily="34" charset="0"/>
                <a:cs typeface="Arial" panose="020B0604020202020204" pitchFamily="34" charset="0"/>
              </a:rPr>
              <a:t> </a:t>
            </a:r>
            <a:r>
              <a:rPr lang="en-GB" sz="2400" b="0" dirty="0" err="1">
                <a:latin typeface="Arial" panose="020B0604020202020204" pitchFamily="34" charset="0"/>
                <a:cs typeface="Arial" panose="020B0604020202020204" pitchFamily="34" charset="0"/>
              </a:rPr>
              <a:t>Haug</a:t>
            </a:r>
            <a:r>
              <a:rPr lang="en-GB" sz="2400" b="0" dirty="0">
                <a:latin typeface="Arial" panose="020B0604020202020204" pitchFamily="34" charset="0"/>
                <a:cs typeface="Arial" panose="020B0604020202020204" pitchFamily="34" charset="0"/>
              </a:rPr>
              <a:t>.  </a:t>
            </a:r>
            <a:r>
              <a:rPr lang="en-GB" sz="2400" b="0" i="1" dirty="0">
                <a:latin typeface="Arial" panose="020B0604020202020204" pitchFamily="34" charset="0"/>
                <a:cs typeface="Arial" panose="020B0604020202020204" pitchFamily="34" charset="0"/>
              </a:rPr>
              <a:t>Nature Machine Intelligence</a:t>
            </a:r>
            <a:r>
              <a:rPr lang="en-GB" sz="2400" b="0" dirty="0">
                <a:latin typeface="Arial" panose="020B0604020202020204" pitchFamily="34" charset="0"/>
                <a:cs typeface="Arial" panose="020B0604020202020204" pitchFamily="34" charset="0"/>
              </a:rPr>
              <a:t> (2023)</a:t>
            </a:r>
          </a:p>
        </p:txBody>
      </p:sp>
      <p:pic>
        <p:nvPicPr>
          <p:cNvPr id="192" name="Screenshot 2024-05-16 at 17.44.22.png" descr="Screenshot 2024-05-16 at 17.44.22.png"/>
          <p:cNvPicPr>
            <a:picLocks noChangeAspect="1"/>
          </p:cNvPicPr>
          <p:nvPr/>
        </p:nvPicPr>
        <p:blipFill>
          <a:blip r:embed="rId3"/>
          <a:stretch>
            <a:fillRect/>
          </a:stretch>
        </p:blipFill>
        <p:spPr>
          <a:xfrm>
            <a:off x="3130696" y="3249387"/>
            <a:ext cx="6743408" cy="6202662"/>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 name="pasted-image.png" descr="pasted-image.png"/>
          <p:cNvPicPr>
            <a:picLocks noChangeAspect="1"/>
          </p:cNvPicPr>
          <p:nvPr/>
        </p:nvPicPr>
        <p:blipFill>
          <a:blip r:embed="rId3"/>
          <a:srcRect r="53570"/>
          <a:stretch>
            <a:fillRect/>
          </a:stretch>
        </p:blipFill>
        <p:spPr>
          <a:xfrm>
            <a:off x="8348090" y="2969084"/>
            <a:ext cx="3933850" cy="5920917"/>
          </a:xfrm>
          <a:prstGeom prst="rect">
            <a:avLst/>
          </a:prstGeom>
          <a:ln w="12700">
            <a:miter lim="400000"/>
          </a:ln>
        </p:spPr>
      </p:pic>
      <p:sp>
        <p:nvSpPr>
          <p:cNvPr id="143" name="Using public datasets  of T cell repertoire of patients"/>
          <p:cNvSpPr>
            <a:spLocks noGrp="1"/>
          </p:cNvSpPr>
          <p:nvPr>
            <p:ph type="title" idx="4294967295"/>
          </p:nvPr>
        </p:nvSpPr>
        <p:spPr>
          <a:prstGeom prst="rect">
            <a:avLst/>
          </a:prstGeom>
        </p:spPr>
        <p:txBody>
          <a:bodyPr>
            <a:normAutofit/>
          </a:bodyPr>
          <a:lstStyle>
            <a:lvl1pPr defTabSz="490727">
              <a:defRPr sz="6719"/>
            </a:lvl1pPr>
          </a:lstStyle>
          <a:p>
            <a:r>
              <a:rPr sz="4400" dirty="0">
                <a:latin typeface="Arial" panose="020B0604020202020204" pitchFamily="34" charset="0"/>
                <a:cs typeface="Arial" panose="020B0604020202020204" pitchFamily="34" charset="0"/>
              </a:rPr>
              <a:t>Using public datasets of T cell repertoire of patients </a:t>
            </a:r>
          </a:p>
        </p:txBody>
      </p:sp>
      <p:pic>
        <p:nvPicPr>
          <p:cNvPr id="144" name="Screenshot 2024-05-02 at 18.19.36.png" descr="Screenshot 2024-05-02 at 18.19.36.png"/>
          <p:cNvPicPr>
            <a:picLocks noChangeAspect="1"/>
          </p:cNvPicPr>
          <p:nvPr/>
        </p:nvPicPr>
        <p:blipFill>
          <a:blip r:embed="rId4"/>
          <a:stretch>
            <a:fillRect/>
          </a:stretch>
        </p:blipFill>
        <p:spPr>
          <a:xfrm>
            <a:off x="378702" y="2977542"/>
            <a:ext cx="7637153" cy="2952000"/>
          </a:xfrm>
          <a:prstGeom prst="rect">
            <a:avLst/>
          </a:prstGeom>
          <a:ln w="12700">
            <a:miter lim="400000"/>
          </a:ln>
        </p:spPr>
      </p:pic>
      <p:sp>
        <p:nvSpPr>
          <p:cNvPr id="145" name="Each person has 10^10 sequences….a lot…"/>
          <p:cNvSpPr>
            <a:spLocks noGrp="1"/>
          </p:cNvSpPr>
          <p:nvPr>
            <p:ph type="body" sz="quarter" idx="4294967295"/>
          </p:nvPr>
        </p:nvSpPr>
        <p:spPr>
          <a:xfrm>
            <a:off x="952500" y="6303584"/>
            <a:ext cx="6489559" cy="2506134"/>
          </a:xfrm>
          <a:prstGeom prst="rect">
            <a:avLst/>
          </a:prstGeom>
        </p:spPr>
        <p:txBody>
          <a:bodyPr>
            <a:noAutofit/>
          </a:bodyPr>
          <a:lstStyle/>
          <a:p>
            <a:pPr defTabSz="502412">
              <a:spcBef>
                <a:spcPts val="1800"/>
              </a:spcBef>
              <a:buFont typeface="Wingdings" pitchFamily="2" charset="2"/>
              <a:buChar char="Ø"/>
              <a:defRPr sz="3096"/>
            </a:pPr>
            <a:r>
              <a:rPr sz="2400" dirty="0">
                <a:latin typeface="Arial" panose="020B0604020202020204" pitchFamily="34" charset="0"/>
                <a:cs typeface="Arial" panose="020B0604020202020204" pitchFamily="34" charset="0"/>
              </a:rPr>
              <a:t>Each person has 10^10 sequences….a lot</a:t>
            </a:r>
          </a:p>
          <a:p>
            <a:pPr defTabSz="502412">
              <a:spcBef>
                <a:spcPts val="1800"/>
              </a:spcBef>
              <a:buFont typeface="Wingdings" pitchFamily="2" charset="2"/>
              <a:buChar char="Ø"/>
              <a:defRPr sz="3096"/>
            </a:pPr>
            <a:r>
              <a:rPr sz="2400" dirty="0">
                <a:latin typeface="Arial" panose="020B0604020202020204" pitchFamily="34" charset="0"/>
                <a:cs typeface="Arial" panose="020B0604020202020204" pitchFamily="34" charset="0"/>
              </a:rPr>
              <a:t>Most of them are private….</a:t>
            </a:r>
          </a:p>
          <a:p>
            <a:pPr defTabSz="502412">
              <a:spcBef>
                <a:spcPts val="1800"/>
              </a:spcBef>
              <a:buFont typeface="Wingdings" pitchFamily="2" charset="2"/>
              <a:buChar char="Ø"/>
              <a:defRPr sz="3096"/>
            </a:pPr>
            <a:r>
              <a:rPr sz="2400" dirty="0">
                <a:latin typeface="Arial" panose="020B0604020202020204" pitchFamily="34" charset="0"/>
                <a:cs typeface="Arial" panose="020B0604020202020204" pitchFamily="34" charset="0"/>
              </a:rPr>
              <a:t>Can we find patterns and predict?</a:t>
            </a:r>
            <a:endParaRPr lang="de-DE" sz="2400" dirty="0">
              <a:latin typeface="Arial" panose="020B0604020202020204" pitchFamily="34" charset="0"/>
              <a:cs typeface="Arial" panose="020B0604020202020204" pitchFamily="34" charset="0"/>
            </a:endParaRPr>
          </a:p>
          <a:p>
            <a:pPr defTabSz="502412">
              <a:spcBef>
                <a:spcPts val="1800"/>
              </a:spcBef>
              <a:buFont typeface="Wingdings" pitchFamily="2" charset="2"/>
              <a:buChar char="Ø"/>
              <a:defRPr sz="3096"/>
            </a:pPr>
            <a:r>
              <a:rPr lang="en-DE" sz="2400" dirty="0">
                <a:latin typeface="Arial" panose="020B0604020202020204" pitchFamily="34" charset="0"/>
                <a:cs typeface="Arial" panose="020B0604020202020204" pitchFamily="34" charset="0"/>
              </a:rPr>
              <a:t>Overfitting to prove data NOT RANDOM</a:t>
            </a:r>
            <a:endParaRPr lang="de-DE" sz="2400" dirty="0">
              <a:latin typeface="Arial" panose="020B0604020202020204" pitchFamily="34" charset="0"/>
              <a:cs typeface="Arial" panose="020B0604020202020204" pitchFamily="34" charset="0"/>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1275812"/>
          </a:xfrm>
          <a:prstGeom prst="rect">
            <a:avLst/>
          </a:prstGeom>
        </p:spPr>
        <p:txBody>
          <a:bodyPr>
            <a:normAutofit fontScale="90000"/>
          </a:bodyPr>
          <a:lstStyle/>
          <a:p>
            <a:r>
              <a:rPr lang="de-DE" sz="4400" dirty="0">
                <a:latin typeface="Arial" panose="020B0604020202020204" pitchFamily="34" charset="0"/>
                <a:cs typeface="Arial" panose="020B0604020202020204" pitchFamily="34" charset="0"/>
              </a:rPr>
              <a:t>Dataset </a:t>
            </a:r>
            <a:br>
              <a:rPr lang="de-DE" sz="4400" dirty="0">
                <a:latin typeface="Arial" panose="020B0604020202020204" pitchFamily="34" charset="0"/>
                <a:cs typeface="Arial" panose="020B0604020202020204" pitchFamily="34" charset="0"/>
              </a:rPr>
            </a:br>
            <a:r>
              <a:rPr lang="de-DE" sz="3600" dirty="0">
                <a:latin typeface="Arial" panose="020B0604020202020204" pitchFamily="34" charset="0"/>
                <a:cs typeface="Arial" panose="020B0604020202020204" pitchFamily="34" charset="0"/>
              </a:rPr>
              <a:t>(Part </a:t>
            </a:r>
            <a:r>
              <a:rPr lang="de-DE" sz="3600" dirty="0" err="1">
                <a:latin typeface="Arial" panose="020B0604020202020204" pitchFamily="34" charset="0"/>
                <a:cs typeface="Arial" panose="020B0604020202020204" pitchFamily="34" charset="0"/>
              </a:rPr>
              <a:t>of</a:t>
            </a:r>
            <a:r>
              <a:rPr lang="de-DE" sz="3600" dirty="0">
                <a:latin typeface="Arial" panose="020B0604020202020204" pitchFamily="34" charset="0"/>
                <a:cs typeface="Arial" panose="020B0604020202020204" pitchFamily="34" charset="0"/>
              </a:rPr>
              <a:t> </a:t>
            </a:r>
            <a:r>
              <a:rPr lang="de-DE" sz="3600" dirty="0" err="1">
                <a:latin typeface="Arial" panose="020B0604020202020204" pitchFamily="34" charset="0"/>
                <a:cs typeface="Arial" panose="020B0604020202020204" pitchFamily="34" charset="0"/>
              </a:rPr>
              <a:t>receptor</a:t>
            </a:r>
            <a:r>
              <a:rPr lang="de-DE" sz="3600" dirty="0">
                <a:latin typeface="Arial" panose="020B0604020202020204" pitchFamily="34" charset="0"/>
                <a:cs typeface="Arial" panose="020B0604020202020204" pitchFamily="34" charset="0"/>
              </a:rPr>
              <a:t> </a:t>
            </a:r>
            <a:r>
              <a:rPr lang="de-DE" sz="3600" dirty="0" err="1">
                <a:latin typeface="Arial" panose="020B0604020202020204" pitchFamily="34" charset="0"/>
                <a:cs typeface="Arial" panose="020B0604020202020204" pitchFamily="34" charset="0"/>
              </a:rPr>
              <a:t>with</a:t>
            </a:r>
            <a:r>
              <a:rPr lang="de-DE" sz="3600" dirty="0">
                <a:latin typeface="Arial" panose="020B0604020202020204" pitchFamily="34" charset="0"/>
                <a:cs typeface="Arial" panose="020B0604020202020204" pitchFamily="34" charset="0"/>
              </a:rPr>
              <a:t> </a:t>
            </a:r>
            <a:r>
              <a:rPr lang="de-DE" sz="3600" dirty="0" err="1">
                <a:latin typeface="Arial" panose="020B0604020202020204" pitchFamily="34" charset="0"/>
                <a:cs typeface="Arial" panose="020B0604020202020204" pitchFamily="34" charset="0"/>
              </a:rPr>
              <a:t>random</a:t>
            </a:r>
            <a:r>
              <a:rPr lang="de-DE" sz="3600" dirty="0">
                <a:latin typeface="Arial" panose="020B0604020202020204" pitchFamily="34" charset="0"/>
                <a:cs typeface="Arial" panose="020B0604020202020204" pitchFamily="34" charset="0"/>
              </a:rPr>
              <a:t> </a:t>
            </a:r>
            <a:r>
              <a:rPr lang="de-DE" sz="3600" dirty="0" err="1">
                <a:latin typeface="Arial" panose="020B0604020202020204" pitchFamily="34" charset="0"/>
                <a:cs typeface="Arial" panose="020B0604020202020204" pitchFamily="34" charset="0"/>
              </a:rPr>
              <a:t>sequence</a:t>
            </a:r>
            <a:r>
              <a:rPr lang="de-DE" sz="3600" dirty="0">
                <a:latin typeface="Arial" panose="020B0604020202020204" pitchFamily="34" charset="0"/>
                <a:cs typeface="Arial" panose="020B0604020202020204" pitchFamily="34" charset="0"/>
              </a:rPr>
              <a:t>)</a:t>
            </a:r>
            <a:endParaRPr sz="3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D9911FCF-5E02-E2E7-C140-F148E39C1D2A}"/>
              </a:ext>
            </a:extLst>
          </p:cNvPr>
          <p:cNvSpPr txBox="1"/>
          <p:nvPr/>
        </p:nvSpPr>
        <p:spPr>
          <a:xfrm>
            <a:off x="669471" y="1866072"/>
            <a:ext cx="11382829" cy="15491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457200" indent="-457200" algn="l" defTabSz="457200">
              <a:spcBef>
                <a:spcPts val="1600"/>
              </a:spcBef>
              <a:buSzPct val="100000"/>
              <a:buFont typeface="+mj-lt"/>
              <a:buAutoNum type="arabicPeriod"/>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Dataset </a:t>
            </a:r>
            <a:r>
              <a:rPr lang="de-DE" b="1" dirty="0" err="1">
                <a:latin typeface="Arial" panose="020B0604020202020204" pitchFamily="34" charset="0"/>
                <a:cs typeface="Arial" panose="020B0604020202020204" pitchFamily="34" charset="0"/>
              </a:rPr>
              <a:t>cleaning</a:t>
            </a:r>
            <a:endParaRPr lang="de-DE" b="1" dirty="0">
              <a:latin typeface="Arial" panose="020B0604020202020204" pitchFamily="34" charset="0"/>
              <a:cs typeface="Arial" panose="020B0604020202020204" pitchFamily="34" charset="0"/>
            </a:endParaRPr>
          </a:p>
          <a:p>
            <a:pPr lvl="1" algn="l" defTabSz="457200">
              <a:spcBef>
                <a:spcPts val="1600"/>
              </a:spcBef>
              <a:buSzPct val="100000"/>
              <a:buFont typeface="Wingdings" pitchFamily="2" charset="2"/>
              <a:buChar char="Ø"/>
              <a:defRPr sz="2400">
                <a:solidFill>
                  <a:srgbClr val="222222"/>
                </a:solidFill>
                <a:latin typeface="Helvetica"/>
                <a:ea typeface="Helvetica"/>
                <a:cs typeface="Helvetica"/>
                <a:sym typeface="Helvetica"/>
              </a:defRPr>
            </a:pPr>
            <a:r>
              <a:rPr lang="de-DE" sz="2200" b="1"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Preprocessing</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the</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dataset</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pivoting</a:t>
            </a:r>
            <a:r>
              <a:rPr lang="de-DE" sz="2200" dirty="0">
                <a:latin typeface="Arial" panose="020B0604020202020204" pitchFamily="34" charset="0"/>
                <a:cs typeface="Arial" panose="020B0604020202020204" pitchFamily="34" charset="0"/>
              </a:rPr>
              <a:t> and </a:t>
            </a:r>
            <a:r>
              <a:rPr lang="de-DE" sz="2200" dirty="0" err="1">
                <a:latin typeface="Arial" panose="020B0604020202020204" pitchFamily="34" charset="0"/>
                <a:cs typeface="Arial" panose="020B0604020202020204" pitchFamily="34" charset="0"/>
              </a:rPr>
              <a:t>transforming</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for</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usage</a:t>
            </a:r>
            <a:r>
              <a:rPr lang="de-DE" sz="2200" dirty="0">
                <a:latin typeface="Arial" panose="020B0604020202020204" pitchFamily="34" charset="0"/>
                <a:cs typeface="Arial" panose="020B0604020202020204" pitchFamily="34" charset="0"/>
              </a:rPr>
              <a:t>)</a:t>
            </a:r>
          </a:p>
          <a:p>
            <a:pPr lvl="1" algn="l" defTabSz="457200">
              <a:spcBef>
                <a:spcPts val="1600"/>
              </a:spcBef>
              <a:buSzPct val="100000"/>
              <a:buFont typeface="Wingdings" pitchFamily="2" charset="2"/>
              <a:buChar char="Ø"/>
              <a:defRPr sz="2400">
                <a:solidFill>
                  <a:srgbClr val="222222"/>
                </a:solidFill>
                <a:latin typeface="Helvetica"/>
                <a:ea typeface="Helvetica"/>
                <a:cs typeface="Helvetica"/>
                <a:sym typeface="Helvetica"/>
              </a:defRPr>
            </a:pPr>
            <a:r>
              <a:rPr lang="de-DE" sz="2200" dirty="0">
                <a:latin typeface="Arial" panose="020B0604020202020204" pitchFamily="34" charset="0"/>
                <a:cs typeface="Arial" panose="020B0604020202020204" pitchFamily="34" charset="0"/>
              </a:rPr>
              <a:t> Nature </a:t>
            </a:r>
            <a:r>
              <a:rPr lang="de-DE" sz="2200" dirty="0" err="1">
                <a:latin typeface="Arial" panose="020B0604020202020204" pitchFamily="34" charset="0"/>
                <a:cs typeface="Arial" panose="020B0604020202020204" pitchFamily="34" charset="0"/>
              </a:rPr>
              <a:t>of</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receptor</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sequences</a:t>
            </a:r>
            <a:r>
              <a:rPr lang="de-DE" sz="2200" b="1" dirty="0">
                <a:latin typeface="Arial" panose="020B0604020202020204" pitchFamily="34" charset="0"/>
                <a:cs typeface="Arial" panose="020B0604020202020204" pitchFamily="34" charset="0"/>
              </a:rPr>
              <a:t> </a:t>
            </a:r>
            <a:r>
              <a:rPr lang="en-GB" sz="2200" i="0" u="none" strike="noStrike" dirty="0">
                <a:solidFill>
                  <a:srgbClr val="000000"/>
                </a:solidFill>
                <a:effectLst/>
                <a:latin typeface="Arial" panose="020B0604020202020204" pitchFamily="34" charset="0"/>
                <a:cs typeface="Arial" panose="020B0604020202020204" pitchFamily="34" charset="0"/>
              </a:rPr>
              <a:t>starting with CAS and ending with F for 34 patients</a:t>
            </a:r>
            <a:endParaRPr lang="de-DE" sz="2200" dirty="0">
              <a:latin typeface="Arial" panose="020B0604020202020204" pitchFamily="34" charset="0"/>
              <a:cs typeface="Arial" panose="020B0604020202020204" pitchFamily="34" charset="0"/>
            </a:endParaRPr>
          </a:p>
        </p:txBody>
      </p:sp>
      <p:pic>
        <p:nvPicPr>
          <p:cNvPr id="17" name="Picture 16">
            <a:extLst>
              <a:ext uri="{FF2B5EF4-FFF2-40B4-BE49-F238E27FC236}">
                <a16:creationId xmlns:a16="http://schemas.microsoft.com/office/drawing/2014/main" id="{9EBF46CD-890C-36D7-94F7-CDBE08A095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0141" y="4124387"/>
            <a:ext cx="10461487" cy="4428000"/>
          </a:xfrm>
          <a:prstGeom prst="rect">
            <a:avLst/>
          </a:prstGeom>
        </p:spPr>
      </p:pic>
    </p:spTree>
    <p:extLst>
      <p:ext uri="{BB962C8B-B14F-4D97-AF65-F5344CB8AC3E}">
        <p14:creationId xmlns:p14="http://schemas.microsoft.com/office/powerpoint/2010/main" val="92774947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324935-6CA5-C1FE-2512-B0901F564170}"/>
              </a:ext>
            </a:extLst>
          </p:cNvPr>
          <p:cNvSpPr txBox="1"/>
          <p:nvPr/>
        </p:nvSpPr>
        <p:spPr>
          <a:xfrm>
            <a:off x="810985" y="751114"/>
            <a:ext cx="11382829" cy="10054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defTabSz="457200">
              <a:spcBef>
                <a:spcPts val="1600"/>
              </a:spcBef>
              <a:buSzPct val="100000"/>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2. </a:t>
            </a:r>
            <a:r>
              <a:rPr lang="de-DE" b="1" dirty="0" err="1">
                <a:latin typeface="Arial" panose="020B0604020202020204" pitchFamily="34" charset="0"/>
                <a:cs typeface="Arial" panose="020B0604020202020204" pitchFamily="34" charset="0"/>
              </a:rPr>
              <a:t>Reducing</a:t>
            </a:r>
            <a:r>
              <a:rPr lang="de-DE" b="1" dirty="0">
                <a:latin typeface="Arial" panose="020B0604020202020204" pitchFamily="34" charset="0"/>
                <a:cs typeface="Arial" panose="020B0604020202020204" pitchFamily="34" charset="0"/>
              </a:rPr>
              <a:t> </a:t>
            </a:r>
            <a:r>
              <a:rPr lang="de-DE" b="1" dirty="0" err="1">
                <a:latin typeface="Arial" panose="020B0604020202020204" pitchFamily="34" charset="0"/>
                <a:cs typeface="Arial" panose="020B0604020202020204" pitchFamily="34" charset="0"/>
              </a:rPr>
              <a:t>length</a:t>
            </a:r>
            <a:r>
              <a:rPr lang="de-DE" b="1" dirty="0">
                <a:latin typeface="Arial" panose="020B0604020202020204" pitchFamily="34" charset="0"/>
                <a:cs typeface="Arial" panose="020B0604020202020204" pitchFamily="34" charset="0"/>
              </a:rPr>
              <a:t> and </a:t>
            </a:r>
            <a:r>
              <a:rPr lang="de-DE" b="1" dirty="0" err="1">
                <a:latin typeface="Arial" panose="020B0604020202020204" pitchFamily="34" charset="0"/>
                <a:cs typeface="Arial" panose="020B0604020202020204" pitchFamily="34" charset="0"/>
              </a:rPr>
              <a:t>introducing</a:t>
            </a:r>
            <a:r>
              <a:rPr lang="de-DE" b="1" dirty="0">
                <a:latin typeface="Arial" panose="020B0604020202020204" pitchFamily="34" charset="0"/>
                <a:cs typeface="Arial" panose="020B0604020202020204" pitchFamily="34" charset="0"/>
              </a:rPr>
              <a:t> </a:t>
            </a:r>
            <a:r>
              <a:rPr lang="de-DE" b="1" dirty="0" err="1">
                <a:latin typeface="Arial" panose="020B0604020202020204" pitchFamily="34" charset="0"/>
                <a:cs typeface="Arial" panose="020B0604020202020204" pitchFamily="34" charset="0"/>
              </a:rPr>
              <a:t>dictionary</a:t>
            </a:r>
            <a:endParaRPr lang="de-DE" b="1" dirty="0">
              <a:latin typeface="Arial" panose="020B0604020202020204" pitchFamily="34" charset="0"/>
              <a:cs typeface="Arial" panose="020B0604020202020204" pitchFamily="34" charset="0"/>
            </a:endParaRPr>
          </a:p>
          <a:p>
            <a:pPr lvl="1" algn="l" defTabSz="457200">
              <a:spcBef>
                <a:spcPts val="1600"/>
              </a:spcBef>
              <a:buSzPct val="100000"/>
              <a:buFont typeface="Wingdings" pitchFamily="2" charset="2"/>
              <a:buChar char="Ø"/>
              <a:defRPr sz="2400">
                <a:solidFill>
                  <a:srgbClr val="222222"/>
                </a:solidFill>
                <a:latin typeface="Helvetica"/>
                <a:ea typeface="Helvetica"/>
                <a:cs typeface="Helvetica"/>
                <a:sym typeface="Helvetica"/>
              </a:defRPr>
            </a:pP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Selecting</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only</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length</a:t>
            </a:r>
            <a:r>
              <a:rPr lang="de-DE" sz="2200" dirty="0">
                <a:latin typeface="Arial" panose="020B0604020202020204" pitchFamily="34" charset="0"/>
                <a:cs typeface="Arial" panose="020B0604020202020204" pitchFamily="34" charset="0"/>
              </a:rPr>
              <a:t>==15 (</a:t>
            </a:r>
            <a:r>
              <a:rPr lang="de-DE" sz="2200" dirty="0" err="1">
                <a:latin typeface="Arial" panose="020B0604020202020204" pitchFamily="34" charset="0"/>
                <a:cs typeface="Arial" panose="020B0604020202020204" pitchFamily="34" charset="0"/>
              </a:rPr>
              <a:t>uniqueness</a:t>
            </a:r>
            <a:r>
              <a:rPr lang="de-DE" sz="2200" dirty="0">
                <a:latin typeface="Arial" panose="020B0604020202020204" pitchFamily="34" charset="0"/>
                <a:cs typeface="Arial" panose="020B0604020202020204" pitchFamily="34" charset="0"/>
              </a:rPr>
              <a:t> – all </a:t>
            </a:r>
            <a:r>
              <a:rPr lang="de-DE" sz="2200" dirty="0" err="1">
                <a:latin typeface="Arial" panose="020B0604020202020204" pitchFamily="34" charset="0"/>
                <a:cs typeface="Arial" panose="020B0604020202020204" pitchFamily="34" charset="0"/>
              </a:rPr>
              <a:t>reference</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positions</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are</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present</a:t>
            </a:r>
            <a:r>
              <a:rPr lang="de-DE" sz="2200" dirty="0">
                <a:latin typeface="Arial" panose="020B0604020202020204" pitchFamily="34" charset="0"/>
                <a:cs typeface="Arial" panose="020B0604020202020204" pitchFamily="34" charset="0"/>
              </a:rPr>
              <a:t>)</a:t>
            </a:r>
          </a:p>
        </p:txBody>
      </p:sp>
      <p:pic>
        <p:nvPicPr>
          <p:cNvPr id="11" name="Picture 10">
            <a:extLst>
              <a:ext uri="{FF2B5EF4-FFF2-40B4-BE49-F238E27FC236}">
                <a16:creationId xmlns:a16="http://schemas.microsoft.com/office/drawing/2014/main" id="{C9A33554-CA35-B9CD-EFC6-014DD13B84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3332" y="1869478"/>
            <a:ext cx="6923817" cy="5976000"/>
          </a:xfrm>
          <a:prstGeom prst="rect">
            <a:avLst/>
          </a:prstGeom>
        </p:spPr>
      </p:pic>
      <p:pic>
        <p:nvPicPr>
          <p:cNvPr id="13" name="Picture 12">
            <a:extLst>
              <a:ext uri="{FF2B5EF4-FFF2-40B4-BE49-F238E27FC236}">
                <a16:creationId xmlns:a16="http://schemas.microsoft.com/office/drawing/2014/main" id="{838318A8-CE67-D427-340C-AA6B1D39C5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996" y="2346631"/>
            <a:ext cx="5087002" cy="3060000"/>
          </a:xfrm>
          <a:prstGeom prst="rect">
            <a:avLst/>
          </a:prstGeom>
        </p:spPr>
      </p:pic>
      <p:pic>
        <p:nvPicPr>
          <p:cNvPr id="15" name="Picture 14">
            <a:extLst>
              <a:ext uri="{FF2B5EF4-FFF2-40B4-BE49-F238E27FC236}">
                <a16:creationId xmlns:a16="http://schemas.microsoft.com/office/drawing/2014/main" id="{11AB406E-F033-F49D-BC0F-BCC14106B8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0140" y="5660969"/>
            <a:ext cx="3009046" cy="3492000"/>
          </a:xfrm>
          <a:prstGeom prst="rect">
            <a:avLst/>
          </a:prstGeom>
        </p:spPr>
      </p:pic>
    </p:spTree>
    <p:extLst>
      <p:ext uri="{BB962C8B-B14F-4D97-AF65-F5344CB8AC3E}">
        <p14:creationId xmlns:p14="http://schemas.microsoft.com/office/powerpoint/2010/main" val="180054456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324935-6CA5-C1FE-2512-B0901F564170}"/>
              </a:ext>
            </a:extLst>
          </p:cNvPr>
          <p:cNvSpPr txBox="1"/>
          <p:nvPr/>
        </p:nvSpPr>
        <p:spPr>
          <a:xfrm>
            <a:off x="810985" y="751114"/>
            <a:ext cx="11382829" cy="13131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342900" indent="-342900" algn="l" defTabSz="457200">
              <a:spcBef>
                <a:spcPts val="1600"/>
              </a:spcBef>
              <a:buSzPct val="100000"/>
              <a:buFont typeface="Wingdings" pitchFamily="2" charset="2"/>
              <a:buChar char="Ø"/>
              <a:defRPr sz="2400">
                <a:solidFill>
                  <a:srgbClr val="222222"/>
                </a:solidFill>
                <a:latin typeface="Helvetica"/>
                <a:ea typeface="Helvetica"/>
                <a:cs typeface="Helvetica"/>
                <a:sym typeface="Helvetica"/>
              </a:defRPr>
            </a:pPr>
            <a:r>
              <a:rPr lang="de-DE" sz="2200" dirty="0" err="1">
                <a:latin typeface="Arial" panose="020B0604020202020204" pitchFamily="34" charset="0"/>
                <a:cs typeface="Arial" panose="020B0604020202020204" pitchFamily="34" charset="0"/>
              </a:rPr>
              <a:t>Introducing</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dictionary</a:t>
            </a:r>
            <a:r>
              <a:rPr lang="de-DE" sz="2200" dirty="0">
                <a:latin typeface="Arial" panose="020B0604020202020204" pitchFamily="34" charset="0"/>
                <a:cs typeface="Arial" panose="020B0604020202020204" pitchFamily="34" charset="0"/>
              </a:rPr>
              <a:t> </a:t>
            </a:r>
          </a:p>
          <a:p>
            <a:pPr algn="l" defTabSz="457200">
              <a:spcBef>
                <a:spcPts val="1600"/>
              </a:spcBef>
              <a:buSzPct val="100000"/>
              <a:defRPr sz="2400">
                <a:solidFill>
                  <a:srgbClr val="222222"/>
                </a:solidFill>
                <a:latin typeface="Helvetica"/>
                <a:ea typeface="Helvetica"/>
                <a:cs typeface="Helvetica"/>
                <a:sym typeface="Helvetica"/>
              </a:defRPr>
            </a:pPr>
            <a:r>
              <a:rPr lang="en-GB" sz="2200" dirty="0">
                <a:latin typeface="Arial" panose="020B0604020202020204" pitchFamily="34" charset="0"/>
                <a:cs typeface="Arial" panose="020B0604020202020204" pitchFamily="34" charset="0"/>
              </a:rPr>
              <a:t>Letter to number mapping: {'P': 8, 'C': 19, 'D': 18, 'N': 9, 'Q': 7, 'I': 13, 'S': 5, 'W': 2, 'M': 10, 'G': 15, 'A': 20, 'R': 6, 'F': 16, 'E': 17, 'H': 14, 'T': 4, 'Y': 1, 'V': 3, 'K': 12, 'L': 11}</a:t>
            </a:r>
            <a:endParaRPr lang="de-DE" sz="2200" dirty="0">
              <a:solidFill>
                <a:schemeClr val="tx1">
                  <a:lumMod val="50000"/>
                  <a:lumOff val="50000"/>
                </a:schemeClr>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799EDE1C-E8B5-18F7-034F-FF0E4398F4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9009" y="2064294"/>
            <a:ext cx="7860715" cy="2880000"/>
          </a:xfrm>
          <a:prstGeom prst="rect">
            <a:avLst/>
          </a:prstGeom>
        </p:spPr>
      </p:pic>
      <p:sp>
        <p:nvSpPr>
          <p:cNvPr id="5" name="Rectangle 4">
            <a:extLst>
              <a:ext uri="{FF2B5EF4-FFF2-40B4-BE49-F238E27FC236}">
                <a16:creationId xmlns:a16="http://schemas.microsoft.com/office/drawing/2014/main" id="{8B14CE4B-C9E1-1FEF-02B2-E9945EC66662}"/>
              </a:ext>
            </a:extLst>
          </p:cNvPr>
          <p:cNvSpPr/>
          <p:nvPr/>
        </p:nvSpPr>
        <p:spPr>
          <a:xfrm>
            <a:off x="4618495" y="2417735"/>
            <a:ext cx="1022888" cy="2681207"/>
          </a:xfrm>
          <a:prstGeom prst="rect">
            <a:avLst/>
          </a:prstGeom>
          <a:solidFill>
            <a:srgbClr val="FFFFFF">
              <a:alpha val="45000"/>
            </a:srgbClr>
          </a:solidFill>
          <a:ln>
            <a:noFill/>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DE" sz="2400" b="0" i="0" u="none" strike="noStrike" cap="none" spc="0" normalizeH="0" baseline="0">
              <a:ln>
                <a:noFill/>
              </a:ln>
              <a:solidFill>
                <a:srgbClr val="FFFFFF"/>
              </a:solidFill>
              <a:effectLst/>
              <a:uFillTx/>
              <a:latin typeface="+mn-lt"/>
              <a:ea typeface="+mn-ea"/>
              <a:cs typeface="+mn-cs"/>
              <a:sym typeface="Helvetica Light"/>
            </a:endParaRPr>
          </a:p>
        </p:txBody>
      </p:sp>
      <p:sp>
        <p:nvSpPr>
          <p:cNvPr id="7" name="Rectangle 6">
            <a:extLst>
              <a:ext uri="{FF2B5EF4-FFF2-40B4-BE49-F238E27FC236}">
                <a16:creationId xmlns:a16="http://schemas.microsoft.com/office/drawing/2014/main" id="{A7699285-8BD8-F8F8-4694-0EFF1E2DF2A4}"/>
              </a:ext>
            </a:extLst>
          </p:cNvPr>
          <p:cNvSpPr/>
          <p:nvPr/>
        </p:nvSpPr>
        <p:spPr>
          <a:xfrm>
            <a:off x="9267986" y="2417734"/>
            <a:ext cx="617348" cy="2681207"/>
          </a:xfrm>
          <a:prstGeom prst="rect">
            <a:avLst/>
          </a:prstGeom>
          <a:solidFill>
            <a:srgbClr val="FFFFFF">
              <a:alpha val="45000"/>
            </a:srgbClr>
          </a:solidFill>
          <a:ln>
            <a:noFill/>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DE" sz="2400" b="0" i="0" u="none" strike="noStrike" cap="none" spc="0" normalizeH="0" baseline="0">
              <a:ln>
                <a:noFill/>
              </a:ln>
              <a:solidFill>
                <a:srgbClr val="FFFFFF"/>
              </a:solidFill>
              <a:effectLst/>
              <a:uFillTx/>
              <a:latin typeface="+mn-lt"/>
              <a:ea typeface="+mn-ea"/>
              <a:cs typeface="+mn-cs"/>
              <a:sym typeface="Helvetica Light"/>
            </a:endParaRPr>
          </a:p>
        </p:txBody>
      </p:sp>
      <p:sp>
        <p:nvSpPr>
          <p:cNvPr id="8" name="Rectangle 7">
            <a:extLst>
              <a:ext uri="{FF2B5EF4-FFF2-40B4-BE49-F238E27FC236}">
                <a16:creationId xmlns:a16="http://schemas.microsoft.com/office/drawing/2014/main" id="{F559E078-469A-2A23-D540-6F7B572640E4}"/>
              </a:ext>
            </a:extLst>
          </p:cNvPr>
          <p:cNvSpPr/>
          <p:nvPr/>
        </p:nvSpPr>
        <p:spPr>
          <a:xfrm>
            <a:off x="5695539" y="2417734"/>
            <a:ext cx="1313867" cy="2681207"/>
          </a:xfrm>
          <a:prstGeom prst="rect">
            <a:avLst/>
          </a:prstGeom>
          <a:solidFill>
            <a:schemeClr val="accent1">
              <a:lumMod val="60000"/>
              <a:lumOff val="40000"/>
              <a:alpha val="45000"/>
            </a:schemeClr>
          </a:solidFill>
          <a:ln>
            <a:noFill/>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DE" sz="2400" b="0" i="0" u="none" strike="noStrike" cap="none" spc="0" normalizeH="0" baseline="0">
              <a:ln>
                <a:noFill/>
              </a:ln>
              <a:solidFill>
                <a:srgbClr val="FFFFFF"/>
              </a:solidFill>
              <a:effectLst/>
              <a:uFillTx/>
              <a:latin typeface="+mn-lt"/>
              <a:ea typeface="+mn-ea"/>
              <a:cs typeface="+mn-cs"/>
              <a:sym typeface="Helvetica Light"/>
            </a:endParaRPr>
          </a:p>
        </p:txBody>
      </p:sp>
      <p:sp>
        <p:nvSpPr>
          <p:cNvPr id="9" name="Rectangle 8">
            <a:extLst>
              <a:ext uri="{FF2B5EF4-FFF2-40B4-BE49-F238E27FC236}">
                <a16:creationId xmlns:a16="http://schemas.microsoft.com/office/drawing/2014/main" id="{DF239E18-4696-9BD1-4E66-5C15B4835827}"/>
              </a:ext>
            </a:extLst>
          </p:cNvPr>
          <p:cNvSpPr/>
          <p:nvPr/>
        </p:nvSpPr>
        <p:spPr>
          <a:xfrm>
            <a:off x="7097365" y="2417734"/>
            <a:ext cx="338378" cy="2681207"/>
          </a:xfrm>
          <a:prstGeom prst="rect">
            <a:avLst/>
          </a:prstGeom>
          <a:solidFill>
            <a:schemeClr val="accent2">
              <a:lumMod val="60000"/>
              <a:lumOff val="40000"/>
              <a:alpha val="45000"/>
            </a:schemeClr>
          </a:solidFill>
          <a:ln>
            <a:noFill/>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DE" sz="2400" b="0" i="0" u="none" strike="noStrike" cap="none" spc="0" normalizeH="0" baseline="0">
              <a:ln>
                <a:noFill/>
              </a:ln>
              <a:solidFill>
                <a:srgbClr val="FFFFFF"/>
              </a:solidFill>
              <a:effectLst/>
              <a:uFillTx/>
              <a:latin typeface="+mn-lt"/>
              <a:ea typeface="+mn-ea"/>
              <a:cs typeface="+mn-cs"/>
              <a:sym typeface="Helvetica Light"/>
            </a:endParaRPr>
          </a:p>
        </p:txBody>
      </p:sp>
      <p:pic>
        <p:nvPicPr>
          <p:cNvPr id="12" name="Picture 11">
            <a:extLst>
              <a:ext uri="{FF2B5EF4-FFF2-40B4-BE49-F238E27FC236}">
                <a16:creationId xmlns:a16="http://schemas.microsoft.com/office/drawing/2014/main" id="{769B32B6-9944-5456-DC8E-ADD98FCF0D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6711" y="6069306"/>
            <a:ext cx="6869843" cy="1620000"/>
          </a:xfrm>
          <a:prstGeom prst="rect">
            <a:avLst/>
          </a:prstGeom>
        </p:spPr>
      </p:pic>
      <p:pic>
        <p:nvPicPr>
          <p:cNvPr id="17" name="Picture 16">
            <a:extLst>
              <a:ext uri="{FF2B5EF4-FFF2-40B4-BE49-F238E27FC236}">
                <a16:creationId xmlns:a16="http://schemas.microsoft.com/office/drawing/2014/main" id="{84260268-8074-EEC3-03DF-D4ECFCBA34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66554" y="5267072"/>
            <a:ext cx="5080000" cy="3949700"/>
          </a:xfrm>
          <a:prstGeom prst="rect">
            <a:avLst/>
          </a:prstGeom>
        </p:spPr>
      </p:pic>
    </p:spTree>
    <p:extLst>
      <p:ext uri="{BB962C8B-B14F-4D97-AF65-F5344CB8AC3E}">
        <p14:creationId xmlns:p14="http://schemas.microsoft.com/office/powerpoint/2010/main" val="863302754"/>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4142</TotalTime>
  <Words>2012</Words>
  <Application>Microsoft Macintosh PowerPoint</Application>
  <PresentationFormat>Custom</PresentationFormat>
  <Paragraphs>139</Paragraphs>
  <Slides>17</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-webkit-standard</vt:lpstr>
      <vt:lpstr>Arial</vt:lpstr>
      <vt:lpstr>Helvetica</vt:lpstr>
      <vt:lpstr>Helvetica Light</vt:lpstr>
      <vt:lpstr>Helvetica Neue</vt:lpstr>
      <vt:lpstr>Open Sans</vt:lpstr>
      <vt:lpstr>Wingdings</vt:lpstr>
      <vt:lpstr>White</vt:lpstr>
      <vt:lpstr>Disentangling patterns of T cells</vt:lpstr>
      <vt:lpstr>Gentle intro to T cells</vt:lpstr>
      <vt:lpstr>PowerPoint Presentation</vt:lpstr>
      <vt:lpstr>Literature</vt:lpstr>
      <vt:lpstr>PowerPoint Presentation</vt:lpstr>
      <vt:lpstr>Using public datasets of T cell repertoire of patients </vt:lpstr>
      <vt:lpstr>Dataset  (Part of receptor with random sequence)</vt:lpstr>
      <vt:lpstr>PowerPoint Presentation</vt:lpstr>
      <vt:lpstr>PowerPoint Presentation</vt:lpstr>
      <vt:lpstr>Baseline Model</vt:lpstr>
      <vt:lpstr>PowerPoint Presentation</vt:lpstr>
      <vt:lpstr>Zero as a predicted value </vt:lpstr>
      <vt:lpstr> Improving the Baseline Model with LSTM</vt:lpstr>
      <vt:lpstr>PowerPoint Presentation</vt:lpstr>
      <vt:lpstr>Result</vt:lpstr>
      <vt:lpstr>PowerPoint Presentation</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Disentangling patterns of T cells</dc:title>
  <cp:lastModifiedBy>Janine Berndt</cp:lastModifiedBy>
  <cp:revision>51</cp:revision>
  <dcterms:modified xsi:type="dcterms:W3CDTF">2024-06-26T10:17:47Z</dcterms:modified>
</cp:coreProperties>
</file>